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0"/>
  </p:notesMasterIdLst>
  <p:sldIdLst>
    <p:sldId id="256" r:id="rId3"/>
    <p:sldId id="259" r:id="rId4"/>
    <p:sldId id="260" r:id="rId5"/>
    <p:sldId id="261" r:id="rId6"/>
    <p:sldId id="263" r:id="rId7"/>
    <p:sldId id="264" r:id="rId8"/>
    <p:sldId id="275" r:id="rId9"/>
    <p:sldId id="274" r:id="rId10"/>
    <p:sldId id="262" r:id="rId11"/>
    <p:sldId id="273" r:id="rId12"/>
    <p:sldId id="257" r:id="rId13"/>
    <p:sldId id="278" r:id="rId14"/>
    <p:sldId id="281" r:id="rId15"/>
    <p:sldId id="282" r:id="rId16"/>
    <p:sldId id="283" r:id="rId17"/>
    <p:sldId id="285" r:id="rId18"/>
    <p:sldId id="277" r:id="rId19"/>
    <p:sldId id="286" r:id="rId20"/>
    <p:sldId id="287" r:id="rId21"/>
    <p:sldId id="279" r:id="rId22"/>
    <p:sldId id="289" r:id="rId23"/>
    <p:sldId id="265" r:id="rId24"/>
    <p:sldId id="288" r:id="rId25"/>
    <p:sldId id="266" r:id="rId26"/>
    <p:sldId id="338" r:id="rId27"/>
    <p:sldId id="339" r:id="rId28"/>
    <p:sldId id="340" r:id="rId29"/>
    <p:sldId id="343" r:id="rId30"/>
    <p:sldId id="344" r:id="rId31"/>
    <p:sldId id="290" r:id="rId32"/>
    <p:sldId id="291" r:id="rId33"/>
    <p:sldId id="258" r:id="rId34"/>
    <p:sldId id="292" r:id="rId35"/>
    <p:sldId id="299" r:id="rId36"/>
    <p:sldId id="293" r:id="rId37"/>
    <p:sldId id="294" r:id="rId38"/>
    <p:sldId id="295" r:id="rId39"/>
    <p:sldId id="296" r:id="rId40"/>
    <p:sldId id="298"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45" r:id="rId60"/>
    <p:sldId id="346" r:id="rId61"/>
    <p:sldId id="349" r:id="rId62"/>
    <p:sldId id="347" r:id="rId63"/>
    <p:sldId id="348" r:id="rId64"/>
    <p:sldId id="276"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50" r:id="rId86"/>
    <p:sldId id="272" r:id="rId87"/>
    <p:sldId id="351" r:id="rId88"/>
    <p:sldId id="352" r:id="rId8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0233" autoAdjust="0"/>
  </p:normalViewPr>
  <p:slideViewPr>
    <p:cSldViewPr snapToGrid="0">
      <p:cViewPr varScale="1">
        <p:scale>
          <a:sx n="89" d="100"/>
          <a:sy n="89" d="100"/>
        </p:scale>
        <p:origin x="689"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A5C8-1337-4B33-B42C-838C023260F0}" type="datetimeFigureOut">
              <a:rPr lang="ko-KR" altLang="en-US" smtClean="0"/>
              <a:t>2024-10-16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B8A7B-3134-48AD-9E78-3AE98D0763CA}" type="slidenum">
              <a:rPr lang="ko-KR" altLang="en-US" smtClean="0"/>
              <a:t>‹#›</a:t>
            </a:fld>
            <a:endParaRPr lang="ko-KR" altLang="en-US"/>
          </a:p>
        </p:txBody>
      </p:sp>
    </p:spTree>
    <p:extLst>
      <p:ext uri="{BB962C8B-B14F-4D97-AF65-F5344CB8AC3E}">
        <p14:creationId xmlns:p14="http://schemas.microsoft.com/office/powerpoint/2010/main" val="358240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6</a:t>
            </a:fld>
            <a:endParaRPr lang="ko-KR" altLang="en-US"/>
          </a:p>
        </p:txBody>
      </p:sp>
    </p:spTree>
    <p:extLst>
      <p:ext uri="{BB962C8B-B14F-4D97-AF65-F5344CB8AC3E}">
        <p14:creationId xmlns:p14="http://schemas.microsoft.com/office/powerpoint/2010/main" val="424833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경로의 특징 저장 예시 </a:t>
            </a:r>
            <a:r>
              <a:rPr lang="en-US" altLang="ko-KR" dirty="0"/>
              <a:t>: </a:t>
            </a:r>
            <a:r>
              <a:rPr lang="ko-KR" altLang="en-US" b="0" i="0" dirty="0">
                <a:solidFill>
                  <a:srgbClr val="D1CDC7"/>
                </a:solidFill>
                <a:effectLst/>
                <a:highlight>
                  <a:srgbClr val="181A1B"/>
                </a:highlight>
                <a:latin typeface="-apple-system"/>
              </a:rPr>
              <a:t>예를 들면 각 정점에 숫자가 </a:t>
            </a:r>
            <a:r>
              <a:rPr lang="ko-KR" altLang="en-US" b="0" i="0" dirty="0" err="1">
                <a:solidFill>
                  <a:srgbClr val="D1CDC7"/>
                </a:solidFill>
                <a:effectLst/>
                <a:highlight>
                  <a:srgbClr val="181A1B"/>
                </a:highlight>
                <a:latin typeface="-apple-system"/>
              </a:rPr>
              <a:t>적혀있고</a:t>
            </a:r>
            <a:r>
              <a:rPr lang="ko-KR" altLang="en-US" b="0" i="0" dirty="0">
                <a:solidFill>
                  <a:srgbClr val="D1CDC7"/>
                </a:solidFill>
                <a:effectLst/>
                <a:highlight>
                  <a:srgbClr val="181A1B"/>
                </a:highlight>
                <a:latin typeface="-apple-system"/>
              </a:rPr>
              <a:t> </a:t>
            </a:r>
            <a:r>
              <a:rPr lang="en-US" altLang="ko-KR" b="0" i="0" dirty="0">
                <a:solidFill>
                  <a:srgbClr val="D1CDC7"/>
                </a:solidFill>
                <a:effectLst/>
                <a:highlight>
                  <a:srgbClr val="181A1B"/>
                </a:highlight>
                <a:latin typeface="-apple-system"/>
              </a:rPr>
              <a:t>a</a:t>
            </a:r>
            <a:r>
              <a:rPr lang="ko-KR" altLang="en-US" b="0" i="0" dirty="0">
                <a:solidFill>
                  <a:srgbClr val="D1CDC7"/>
                </a:solidFill>
                <a:effectLst/>
                <a:highlight>
                  <a:srgbClr val="181A1B"/>
                </a:highlight>
                <a:latin typeface="-apple-system"/>
              </a:rPr>
              <a:t>부터 </a:t>
            </a:r>
            <a:r>
              <a:rPr lang="en-US" altLang="ko-KR" b="0" i="0" dirty="0">
                <a:solidFill>
                  <a:srgbClr val="D1CDC7"/>
                </a:solidFill>
                <a:effectLst/>
                <a:highlight>
                  <a:srgbClr val="181A1B"/>
                </a:highlight>
                <a:latin typeface="-apple-system"/>
              </a:rPr>
              <a:t>b</a:t>
            </a:r>
            <a:r>
              <a:rPr lang="ko-KR" altLang="en-US" b="0" i="0" dirty="0">
                <a:solidFill>
                  <a:srgbClr val="D1CDC7"/>
                </a:solidFill>
                <a:effectLst/>
                <a:highlight>
                  <a:srgbClr val="181A1B"/>
                </a:highlight>
                <a:latin typeface="-apple-system"/>
              </a:rPr>
              <a:t>까지 가는 경로를 구하는데 경로에 같은 숫자가 있으면 안 된다는 문제 등</a:t>
            </a:r>
            <a:r>
              <a:rPr lang="en-US" altLang="ko-KR" b="0" i="0" dirty="0">
                <a:solidFill>
                  <a:srgbClr val="D1CDC7"/>
                </a:solidFill>
                <a:effectLst/>
                <a:highlight>
                  <a:srgbClr val="181A1B"/>
                </a:highlight>
                <a:latin typeface="-apple-system"/>
              </a:rPr>
              <a:t>, </a:t>
            </a:r>
            <a:r>
              <a:rPr lang="ko-KR" altLang="en-US" b="0" i="0" dirty="0">
                <a:solidFill>
                  <a:srgbClr val="D1CDC7"/>
                </a:solidFill>
                <a:effectLst/>
                <a:highlight>
                  <a:srgbClr val="181A1B"/>
                </a:highlight>
                <a:latin typeface="-apple-system"/>
              </a:rPr>
              <a:t>각각의 경로마다 특징을 </a:t>
            </a:r>
            <a:r>
              <a:rPr lang="ko-KR" altLang="en-US" b="0" i="0" dirty="0" err="1">
                <a:solidFill>
                  <a:srgbClr val="D1CDC7"/>
                </a:solidFill>
                <a:effectLst/>
                <a:highlight>
                  <a:srgbClr val="181A1B"/>
                </a:highlight>
                <a:latin typeface="-apple-system"/>
              </a:rPr>
              <a:t>저장해둬야</a:t>
            </a:r>
            <a:r>
              <a:rPr lang="ko-KR" altLang="en-US" b="0" i="0" dirty="0">
                <a:solidFill>
                  <a:srgbClr val="D1CDC7"/>
                </a:solidFill>
                <a:effectLst/>
                <a:highlight>
                  <a:srgbClr val="181A1B"/>
                </a:highlight>
                <a:latin typeface="-apple-system"/>
              </a:rPr>
              <a:t> 할 때는 </a:t>
            </a:r>
            <a:r>
              <a:rPr lang="en-US" altLang="ko-KR" b="0" i="0" dirty="0">
                <a:solidFill>
                  <a:srgbClr val="D1CDC7"/>
                </a:solidFill>
                <a:effectLst/>
                <a:highlight>
                  <a:srgbClr val="181A1B"/>
                </a:highlight>
                <a:latin typeface="-apple-system"/>
              </a:rPr>
              <a:t>DFS</a:t>
            </a:r>
            <a:r>
              <a:rPr lang="ko-KR" altLang="en-US" b="0" i="0" dirty="0">
                <a:solidFill>
                  <a:srgbClr val="D1CDC7"/>
                </a:solidFill>
                <a:effectLst/>
                <a:highlight>
                  <a:srgbClr val="181A1B"/>
                </a:highlight>
                <a:latin typeface="-apple-system"/>
              </a:rPr>
              <a:t>를 사용합니다</a:t>
            </a:r>
            <a:r>
              <a:rPr lang="en-US" altLang="ko-KR" b="0" i="0" dirty="0">
                <a:solidFill>
                  <a:srgbClr val="D1CDC7"/>
                </a:solidFill>
                <a:effectLst/>
                <a:highlight>
                  <a:srgbClr val="181A1B"/>
                </a:highlight>
                <a:latin typeface="-apple-system"/>
              </a:rPr>
              <a:t>. (BFS</a:t>
            </a:r>
            <a:r>
              <a:rPr lang="ko-KR" altLang="en-US" b="0" i="0" dirty="0">
                <a:solidFill>
                  <a:srgbClr val="D1CDC7"/>
                </a:solidFill>
                <a:effectLst/>
                <a:highlight>
                  <a:srgbClr val="181A1B"/>
                </a:highlight>
                <a:latin typeface="-apple-system"/>
              </a:rPr>
              <a:t>는 경로의 특징을 가지지 못합니다</a:t>
            </a:r>
            <a:r>
              <a:rPr lang="en-US" altLang="ko-KR" b="0" i="0" dirty="0">
                <a:solidFill>
                  <a:srgbClr val="D1CDC7"/>
                </a:solidFill>
                <a:effectLst/>
                <a:highlight>
                  <a:srgbClr val="181A1B"/>
                </a:highlight>
                <a:latin typeface="-apple-system"/>
              </a:rPr>
              <a:t>)</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584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https://www.acmicpc.net/problem/1260</a:t>
            </a:r>
          </a:p>
          <a:p>
            <a:r>
              <a:rPr lang="ko-KR" altLang="en-US" dirty="0" err="1"/>
              <a:t>풀만함</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891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https://codeup.kr/problem.php?id=2605</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D4D4D4"/>
                </a:solidFill>
                <a:effectLst/>
                <a:highlight>
                  <a:srgbClr val="1E1E1E"/>
                </a:highlight>
                <a:latin typeface="Consolas" panose="020B0609020204030204" pitchFamily="49" charset="0"/>
              </a:rPr>
              <a:t>DFS</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9626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https://www.acmicpc.net/problem/7562</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BFS</a:t>
            </a:r>
            <a:endParaRPr lang="en-US" altLang="ko-KR" b="0" dirty="0">
              <a:solidFill>
                <a:srgbClr val="D4D4D4"/>
              </a:solidFill>
              <a:effectLst/>
              <a:highlight>
                <a:srgbClr val="1E1E1E"/>
              </a:highlight>
              <a:latin typeface="Consolas" panose="020B0609020204030204" pitchFamily="49"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8612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86</a:t>
            </a:fld>
            <a:endParaRPr lang="ko-KR" altLang="en-US"/>
          </a:p>
        </p:txBody>
      </p:sp>
    </p:spTree>
    <p:extLst>
      <p:ext uri="{BB962C8B-B14F-4D97-AF65-F5344CB8AC3E}">
        <p14:creationId xmlns:p14="http://schemas.microsoft.com/office/powerpoint/2010/main" val="322413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a:t>
            </a:fld>
            <a:endParaRPr lang="ko-KR" altLang="en-US"/>
          </a:p>
        </p:txBody>
      </p:sp>
    </p:spTree>
    <p:extLst>
      <p:ext uri="{BB962C8B-B14F-4D97-AF65-F5344CB8AC3E}">
        <p14:creationId xmlns:p14="http://schemas.microsoft.com/office/powerpoint/2010/main" val="254532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bin()</a:t>
            </a:r>
          </a:p>
          <a:p>
            <a:r>
              <a:rPr lang="ko-KR" altLang="en-US" dirty="0"/>
              <a:t>방법</a:t>
            </a:r>
            <a:r>
              <a:rPr lang="en-US" altLang="ko-KR" dirty="0"/>
              <a:t>: 10</a:t>
            </a:r>
            <a:r>
              <a:rPr lang="ko-KR" altLang="en-US" dirty="0"/>
              <a:t>진수 수를 </a:t>
            </a:r>
            <a:r>
              <a:rPr lang="en-US" altLang="ko-KR" dirty="0"/>
              <a:t>2</a:t>
            </a:r>
            <a:r>
              <a:rPr lang="ko-KR" altLang="en-US" dirty="0"/>
              <a:t>로 나누어서 나머지를 역순으로 읽기</a:t>
            </a:r>
            <a:endParaRPr lang="en-US" altLang="ko-KR" dirty="0"/>
          </a:p>
          <a:p>
            <a:r>
              <a:rPr lang="ko-KR" altLang="en-US" dirty="0"/>
              <a:t>코드</a:t>
            </a:r>
            <a:r>
              <a:rPr lang="en-US" altLang="ko-KR" dirty="0"/>
              <a:t>:</a:t>
            </a:r>
          </a:p>
          <a:p>
            <a:r>
              <a:rPr lang="en-US" altLang="ko-KR" b="0" dirty="0">
                <a:solidFill>
                  <a:srgbClr val="569CD6"/>
                </a:solidFill>
                <a:effectLst/>
                <a:highlight>
                  <a:srgbClr val="1E1E1E"/>
                </a:highlight>
                <a:latin typeface="Consolas" panose="020B0609020204030204" pitchFamily="49" charset="0"/>
              </a:rPr>
              <a:t>def</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CE9178"/>
                </a:solidFill>
                <a:effectLst/>
                <a:highlight>
                  <a:srgbClr val="1E1E1E"/>
                </a:highlight>
                <a:latin typeface="Consolas" panose="020B0609020204030204" pitchFamily="49" charset="0"/>
              </a:rPr>
              <a: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if</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 </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CE9178"/>
                </a:solidFill>
                <a:effectLst/>
                <a:highlight>
                  <a:srgbClr val="1E1E1E"/>
                </a:highlight>
                <a:latin typeface="Consolas" panose="020B0609020204030204" pitchFamily="49" charset="0"/>
              </a:rPr>
              <a:t>'1'</a:t>
            </a:r>
            <a:endParaRPr lang="en-US" altLang="ko-KR" b="0" dirty="0">
              <a:solidFill>
                <a:srgbClr val="D4D4D4"/>
              </a:solidFill>
              <a:effectLst/>
              <a:highlight>
                <a:srgbClr val="1E1E1E"/>
              </a:highlight>
              <a:latin typeface="Consolas" panose="020B0609020204030204" pitchFamily="49" charset="0"/>
            </a:endParaRP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b</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str</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4982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int(‘ ’,2)</a:t>
            </a:r>
          </a:p>
          <a:p>
            <a:r>
              <a:rPr lang="ko-KR" altLang="en-US" dirty="0"/>
              <a:t>방법</a:t>
            </a:r>
            <a:r>
              <a:rPr lang="en-US" altLang="ko-KR" dirty="0"/>
              <a:t>: 1/0 </a:t>
            </a:r>
            <a:r>
              <a:rPr lang="ko-KR" altLang="en-US" dirty="0"/>
              <a:t>에 각 자릿수에 해당하는 </a:t>
            </a:r>
            <a:r>
              <a:rPr lang="en-US" altLang="ko-KR" dirty="0"/>
              <a:t>2</a:t>
            </a:r>
            <a:r>
              <a:rPr lang="ko-KR" altLang="en-US" dirty="0"/>
              <a:t>의 승을 곱하면 됨</a:t>
            </a:r>
            <a:endParaRPr lang="en-US" altLang="ko-KR" dirty="0"/>
          </a:p>
          <a:p>
            <a:r>
              <a:rPr lang="ko-KR" altLang="en-US" dirty="0"/>
              <a:t>예시 코드</a:t>
            </a:r>
            <a:r>
              <a:rPr lang="en-US" altLang="ko-KR" dirty="0"/>
              <a:t>:</a:t>
            </a:r>
          </a:p>
          <a:p>
            <a:r>
              <a:rPr lang="pt-BR" altLang="ko-KR" b="0" dirty="0">
                <a:solidFill>
                  <a:srgbClr val="569CD6"/>
                </a:solidFill>
                <a:effectLst/>
                <a:highlight>
                  <a:srgbClr val="1E1E1E"/>
                </a:highlight>
                <a:latin typeface="Consolas" panose="020B0609020204030204" pitchFamily="49" charset="0"/>
              </a:rPr>
              <a:t>def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if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endParaRPr lang="pt-BR" altLang="ko-KR" b="0" dirty="0">
              <a:solidFill>
                <a:srgbClr val="D4D4D4"/>
              </a:solidFill>
              <a:effectLst/>
              <a:highlight>
                <a:srgbClr val="1E1E1E"/>
              </a:highlight>
              <a:latin typeface="Consolas" panose="020B0609020204030204" pitchFamily="49" charset="0"/>
            </a:endParaRP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str</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B5CEA8"/>
                </a:solidFill>
                <a:effectLst/>
                <a:highlight>
                  <a:srgbClr val="1E1E1E"/>
                </a:highlight>
                <a:latin typeface="Consolas" panose="020B0609020204030204" pitchFamily="49" charset="0"/>
              </a:rPr>
              <a:t>2</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DCDCAA"/>
                </a:solidFill>
                <a:effectLst/>
                <a:highlight>
                  <a:srgbClr val="1E1E1E"/>
                </a:highlight>
                <a:latin typeface="Consolas" panose="020B0609020204030204" pitchFamily="49" charset="0"/>
              </a:rPr>
              <a:t>len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3066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 </a:t>
            </a:r>
            <a:r>
              <a:rPr lang="en-US" altLang="ko-KR" dirty="0"/>
              <a:t>: https://www.acmicpc.net/problem/28116</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E07CBD8-A55F-4AF3-8142-CB06E84A77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723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 = []</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_</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4EC9B0"/>
                </a:solidFill>
                <a:effectLst/>
                <a:highlight>
                  <a:srgbClr val="1E1E1E"/>
                </a:highlight>
                <a:latin typeface="Consolas" panose="020B0609020204030204" pitchFamily="49" charset="0"/>
              </a:rPr>
              <a:t>range</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int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4EC9B0"/>
                </a:solidFill>
                <a:effectLst/>
                <a:highlight>
                  <a:srgbClr val="1E1E1E"/>
                </a:highlight>
                <a:latin typeface="Consolas" panose="020B0609020204030204" pitchFamily="49" charset="0"/>
              </a:rPr>
              <a:t>map</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int</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split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append</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list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br>
              <a:rPr lang="en-US" altLang="ko-KR" b="0" dirty="0">
                <a:solidFill>
                  <a:srgbClr val="D4D4D4"/>
                </a:solidFill>
                <a:effectLst/>
                <a:highlight>
                  <a:srgbClr val="1E1E1E"/>
                </a:highlight>
                <a:latin typeface="Consolas" panose="020B0609020204030204" pitchFamily="49" charset="0"/>
              </a:rPr>
            </a:b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503AFE-0A97-42E3-9AEA-98B5DD5EF54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49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노드랑</a:t>
            </a:r>
            <a:r>
              <a:rPr lang="ko-KR" altLang="en-US" dirty="0"/>
              <a:t> 정점이랑 같은 개념</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797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6813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9665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E39CE-2D96-F9D7-2E37-9B49C1E50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DC00E58-5416-8D04-EC68-352442067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E7FA5A-F50F-F16E-48E6-73308197B918}"/>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DBA05F34-1152-BC4D-B93C-B47ADEBE1F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D91504-B473-F12F-A115-0246F8D5F6B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36916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0E7A1-4B20-C373-E63C-CB3A184A55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F1A9CE0-6456-2BF4-8795-0D2F7A4745D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7ED130-6986-D885-1593-75BACC951A1E}"/>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6E67A3A9-3D8F-A49F-2A99-A4CAA053B8D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77D795E-3E33-8840-5311-190011968114}"/>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426544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2691239-B664-3B15-8A37-58C3D05905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E1DEA2-4831-964A-F756-1BFA1FBD25A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79A5B-E0AB-F8A5-C5E2-0487458F108D}"/>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71A996C4-20B6-4CD6-861C-ECAC1AF51D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4CB302-71C0-A18D-41E6-2F638478E37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90530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E304-72C7-7E50-60E0-5E49E84508F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4603B34-A598-E0D2-17A5-0EC9942DA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4F69A8-4F89-AD21-3033-D7D29B007963}"/>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2339E11E-7C95-AC14-FC4A-A87031BF14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543BB-DF9B-709F-B81D-BBC328C7151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8751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BBB24-2F52-12D5-7B38-D0DBC68217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B419663-1C4F-82C2-4A6D-22E4C4C4746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E6AD95-A58D-B00C-1DC8-21DD7C1EBF04}"/>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9FAF51E9-72CA-1981-92D4-0A113785C20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E48BAE-1CA5-A75F-8EC7-F9DFEF35EB3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430741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D5274-410F-4F94-818C-A9D67E2BF47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F9EBFB4-F4E1-6D88-2522-441370AC1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1310E7F-A81A-6829-8026-EAEB7D736348}"/>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DEA41DF5-4ECC-4CDA-0CF7-122407C299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AA43AA-2273-41E1-1598-A3128DD1D56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35127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CF58E-61B9-D361-06A2-36D734FFF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FF4107B-EC78-1766-222A-1036452162A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CB0CC4-4CA7-92BD-C273-012E0931C99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664A9CA-6E5D-3A66-FB04-4BC61D1D0358}"/>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6A7177E0-1C49-CB4D-2774-309F93E451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D606E8F-8AB4-B95B-48FD-643D6B59A2FC}"/>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61436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2488-F8A7-0F16-3437-B2D104CFF30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2C4402C-5FA6-D312-1E72-EC109F058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0881DDA-3EEE-D03D-5F0B-D5C408B529B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A6F4A47-BC3B-6935-4D95-F5D205184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9C13D7-6C30-90D1-3D5E-44B5485D83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080B20E-DA72-35DF-85C4-071385895A8D}"/>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8" name="바닥글 개체 틀 7">
            <a:extLst>
              <a:ext uri="{FF2B5EF4-FFF2-40B4-BE49-F238E27FC236}">
                <a16:creationId xmlns:a16="http://schemas.microsoft.com/office/drawing/2014/main" id="{DF0B689C-1830-FC6E-D6AB-7F7D83018FB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CCD667B-A13A-22C7-8B68-68AA77BB6627}"/>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68022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B7CADF-75F8-DE91-5FAF-5EF284A7E2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CF0FC58-644A-A64E-5755-090E006F29C0}"/>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4" name="바닥글 개체 틀 3">
            <a:extLst>
              <a:ext uri="{FF2B5EF4-FFF2-40B4-BE49-F238E27FC236}">
                <a16:creationId xmlns:a16="http://schemas.microsoft.com/office/drawing/2014/main" id="{B76A73CB-8286-CAEA-6AAB-8404D784A81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10FCEE-073F-9DBC-D548-5E705655A5F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07989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308293C-BF07-7D1C-9B8C-6D50C149897C}"/>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3" name="바닥글 개체 틀 2">
            <a:extLst>
              <a:ext uri="{FF2B5EF4-FFF2-40B4-BE49-F238E27FC236}">
                <a16:creationId xmlns:a16="http://schemas.microsoft.com/office/drawing/2014/main" id="{78F10C3D-E4AF-3ECD-7FB3-08C07078418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0736DA9-55A3-8726-472A-2FF634741F14}"/>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33499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29660-020E-3108-3594-5FE6E4288F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68507E-EA1B-EC46-6145-4F51145BF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6864CB-FD85-E222-8903-E4A303BEB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95DA44-5F4D-9A3C-706F-1D0EC3835478}"/>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7FB4D716-DC08-E990-8462-AC5E8995FDE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44127D-DEB0-BFFE-561D-BE5E6D9C461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06095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ED451E-391B-7121-6B90-F9777A44237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F22591-E28A-17D3-959F-60E21A1937B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3C61F3-47FB-5BDF-EB63-6EF2B8E43FEF}"/>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94A6DA34-596D-137C-CAE1-CCC898DC548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6F68F5D-F818-CA1A-EE7C-8F27F8E930E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618380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E9470-2EAD-8494-41C8-F0FEAF8775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DA4FEC-E081-3B79-5EE0-84D2B2BE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034C23-D996-8FB5-5E2E-7689D563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7E05E5-ABDE-7365-2CE0-A06052593CEE}"/>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393187ED-644F-065D-56EF-F4CD3A2236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B1236B8-060D-26FD-8072-F428E480136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74969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69AFD-1D0D-8065-C828-EA0744D9FD1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8A0E47-FDBD-DDA3-F12D-6215A6A6D7B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9EBA2E-AADF-8B6A-00DC-CD865E618A5D}"/>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8D9905A4-E737-F3DA-49A4-4B0F252316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B387D-6B86-5A40-ABEE-1A5DA1FE8D32}"/>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76450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583687D-A1E1-50E0-C35A-BFC6435ACC4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DEA203-C468-D45F-C642-1F3BD73237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0A4385-CC7F-864F-1C3F-3E6F9F6CE3C7}"/>
              </a:ext>
            </a:extLst>
          </p:cNvPr>
          <p:cNvSpPr>
            <a:spLocks noGrp="1"/>
          </p:cNvSpPr>
          <p:nvPr>
            <p:ph type="dt" sz="half" idx="10"/>
          </p:nvPr>
        </p:nvSpPr>
        <p:spPr/>
        <p:txBody>
          <a:body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38A77C16-7008-C5C0-53E5-3A7FE85A79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A0957-D8DB-C4BE-7DB9-B0E29BF6BAA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361748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2FC47C-4CFA-7253-DF05-83F7684ACEE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EE31B36-B08A-F838-3373-213FB545E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D503E0-4AF4-5F1A-428C-A191123E0657}"/>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D534B020-57E5-4970-607E-5EE00D5C3E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27FBED-FBFC-213D-EF6A-62EDFE92758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078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0DC92D-00D6-5E00-E5E1-C94DB00330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7CADD2-7F5B-63B7-0ADA-6BCEB6382A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BC2D41-786A-6AA9-1BE5-EB2414B216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70EF7-2F60-587F-4259-0839008080C7}"/>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38F4305F-B68B-7914-DA5F-BF8B11DB26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645971-2584-3EF5-0211-0AE6966E7B4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7289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3A2C9-453E-740D-291B-0B8001C0AF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B6A719A-01F0-3620-FDF1-7BCA924C7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1303000-24D9-8608-7E19-252ECAF061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27172D4-D06D-35E9-1FCC-4FA741923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4D74FF4-4EE4-51F8-A0FB-F3640679519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A81949A-5D04-D206-11C9-25CAB4AC40C1}"/>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8" name="바닥글 개체 틀 7">
            <a:extLst>
              <a:ext uri="{FF2B5EF4-FFF2-40B4-BE49-F238E27FC236}">
                <a16:creationId xmlns:a16="http://schemas.microsoft.com/office/drawing/2014/main" id="{7EDED4B4-DE14-65C8-91F8-FD1A596397E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6232F9B-87AB-EA5D-71F0-6FC63EA64FCA}"/>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36933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91265-55FD-F12C-92AB-D3DCED7007C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AC561E-843E-4B34-C8CA-5869A834D844}"/>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4" name="바닥글 개체 틀 3">
            <a:extLst>
              <a:ext uri="{FF2B5EF4-FFF2-40B4-BE49-F238E27FC236}">
                <a16:creationId xmlns:a16="http://schemas.microsoft.com/office/drawing/2014/main" id="{1F562542-BCEF-8F76-A305-5AF4BA01CEB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3DDAF1-C707-9554-0AF0-948F866A5E8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36595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1E25F8E-2C00-D69A-6B56-DCD95ABB782C}"/>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3" name="바닥글 개체 틀 2">
            <a:extLst>
              <a:ext uri="{FF2B5EF4-FFF2-40B4-BE49-F238E27FC236}">
                <a16:creationId xmlns:a16="http://schemas.microsoft.com/office/drawing/2014/main" id="{B74EAE96-CE25-725F-598F-D80C02613A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F3ACCA-CB99-85CF-04E8-42AA8BB3A1EF}"/>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52325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D6294D-FF7A-1B97-357A-1A8102544A2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A60966-292F-D8E7-5E30-FBA907CBC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9E78B9-0C36-2974-CCBB-D3E76BDCA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B26080-611E-965D-8778-9BC0ADBE5A44}"/>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11DE814D-1661-1079-E2E6-0FDB6A825D4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5D49C5-16D2-77D0-298E-9E70061C4C2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9611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F92AA-4D5B-7EA7-C7E4-111CBA2D0F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7FFFD4-B9EC-ACF6-0FF4-3200C3FC2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24BD32F-0F4C-8452-6C05-FF4C3A59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ABF7D4-F762-816E-4F74-1AB7CCCEBFE4}"/>
              </a:ext>
            </a:extLst>
          </p:cNvPr>
          <p:cNvSpPr>
            <a:spLocks noGrp="1"/>
          </p:cNvSpPr>
          <p:nvPr>
            <p:ph type="dt" sz="half" idx="10"/>
          </p:nvPr>
        </p:nvSpPr>
        <p:spPr/>
        <p:txBody>
          <a:bodyPr/>
          <a:lstStyle/>
          <a:p>
            <a:fld id="{FF93D4B8-4F90-484C-8555-53C5354DF983}" type="datetimeFigureOut">
              <a:rPr lang="ko-KR" altLang="en-US" smtClean="0"/>
              <a:t>2024-10-16</a:t>
            </a:fld>
            <a:endParaRPr lang="ko-KR" altLang="en-US"/>
          </a:p>
        </p:txBody>
      </p:sp>
      <p:sp>
        <p:nvSpPr>
          <p:cNvPr id="6" name="바닥글 개체 틀 5">
            <a:extLst>
              <a:ext uri="{FF2B5EF4-FFF2-40B4-BE49-F238E27FC236}">
                <a16:creationId xmlns:a16="http://schemas.microsoft.com/office/drawing/2014/main" id="{58E97988-4011-D69F-A5C6-A1E3D4D50AA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809311-362B-26C4-9243-28A47D02F75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68220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1C4FB0-A43D-7D0C-A921-A7493A4F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9837BE-7558-2533-AF76-CC28E618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BCA9BF-DE35-22EF-CE6C-B985BF454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3D4B8-4F90-484C-8555-53C5354DF983}"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47C02391-99DC-26B6-5ABC-F1444BD4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0EEA243-EC11-6623-E76A-278E9E20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7850140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186AEF-26A1-969B-329E-A4CBF3D6C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8AC71A-B46C-D39A-205F-62BFCD3CE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D48B9B-FD34-7EF0-BB91-04BF63A88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0A9D-0B90-4FA6-B394-EABF430DF2BA}" type="datetimeFigureOut">
              <a:rPr lang="ko-KR" altLang="en-US" smtClean="0"/>
              <a:t>2024-10-16</a:t>
            </a:fld>
            <a:endParaRPr lang="ko-KR" altLang="en-US"/>
          </a:p>
        </p:txBody>
      </p:sp>
      <p:sp>
        <p:nvSpPr>
          <p:cNvPr id="5" name="바닥글 개체 틀 4">
            <a:extLst>
              <a:ext uri="{FF2B5EF4-FFF2-40B4-BE49-F238E27FC236}">
                <a16:creationId xmlns:a16="http://schemas.microsoft.com/office/drawing/2014/main" id="{A7CB23D9-7499-14DD-6A05-F6321CB8E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6CAF542-9E0A-D235-095A-A1C179235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4070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5.jpe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C1922-5388-A715-2C28-2A09F391DB86}"/>
              </a:ext>
            </a:extLst>
          </p:cNvPr>
          <p:cNvSpPr>
            <a:spLocks noGrp="1"/>
          </p:cNvSpPr>
          <p:nvPr>
            <p:ph type="ctrTitle"/>
          </p:nvPr>
        </p:nvSpPr>
        <p:spPr/>
        <p:txBody>
          <a:bodyPr/>
          <a:lstStyle/>
          <a:p>
            <a:r>
              <a:rPr lang="en-US" altLang="ko-KR" dirty="0"/>
              <a:t>USACO</a:t>
            </a:r>
            <a:endParaRPr lang="ko-KR" altLang="en-US" dirty="0"/>
          </a:p>
        </p:txBody>
      </p:sp>
      <p:sp>
        <p:nvSpPr>
          <p:cNvPr id="3" name="부제목 2">
            <a:extLst>
              <a:ext uri="{FF2B5EF4-FFF2-40B4-BE49-F238E27FC236}">
                <a16:creationId xmlns:a16="http://schemas.microsoft.com/office/drawing/2014/main" id="{EF6B88D2-9060-A3DA-0CF5-F0BF2548AF74}"/>
              </a:ext>
            </a:extLst>
          </p:cNvPr>
          <p:cNvSpPr>
            <a:spLocks noGrp="1"/>
          </p:cNvSpPr>
          <p:nvPr>
            <p:ph type="subTitle" idx="1"/>
          </p:nvPr>
        </p:nvSpPr>
        <p:spPr/>
        <p:txBody>
          <a:bodyPr/>
          <a:lstStyle/>
          <a:p>
            <a:r>
              <a:rPr lang="en-US" altLang="ko-KR" dirty="0"/>
              <a:t>Bronze to Silver</a:t>
            </a:r>
            <a:endParaRPr lang="ko-KR" altLang="en-US" dirty="0"/>
          </a:p>
        </p:txBody>
      </p:sp>
      <p:pic>
        <p:nvPicPr>
          <p:cNvPr id="1026" name="Picture 2" descr="Cow | Description, Heifer, &amp; Facts | Britannica">
            <a:extLst>
              <a:ext uri="{FF2B5EF4-FFF2-40B4-BE49-F238E27FC236}">
                <a16:creationId xmlns:a16="http://schemas.microsoft.com/office/drawing/2014/main" id="{31477B8C-811F-4028-7544-6EB37F38D8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6523" l="15063" r="76813">
                        <a14:foregroundMark x1="40500" y1="69925" x2="40625" y2="85902"/>
                      </a14:backgroundRemoval>
                    </a14:imgEffect>
                  </a14:imgLayer>
                </a14:imgProps>
              </a:ext>
              <a:ext uri="{28A0092B-C50C-407E-A947-70E740481C1C}">
                <a14:useLocalDpi xmlns:a14="http://schemas.microsoft.com/office/drawing/2010/main" val="0"/>
              </a:ext>
            </a:extLst>
          </a:blip>
          <a:srcRect/>
          <a:stretch>
            <a:fillRect/>
          </a:stretch>
        </p:blipFill>
        <p:spPr bwMode="auto">
          <a:xfrm>
            <a:off x="6426199" y="1505305"/>
            <a:ext cx="6305731" cy="41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4C04EB-BD22-D69F-A225-624206A757F2}"/>
              </a:ext>
            </a:extLst>
          </p:cNvPr>
          <p:cNvSpPr>
            <a:spLocks noGrp="1"/>
          </p:cNvSpPr>
          <p:nvPr>
            <p:ph type="title"/>
          </p:nvPr>
        </p:nvSpPr>
        <p:spPr/>
        <p:txBody>
          <a:bodyPr/>
          <a:lstStyle/>
          <a:p>
            <a:r>
              <a:rPr lang="ko-KR" altLang="en-US" dirty="0" err="1"/>
              <a:t>골드바흐의</a:t>
            </a:r>
            <a:r>
              <a:rPr lang="ko-KR" altLang="en-US" dirty="0"/>
              <a:t> 추측</a:t>
            </a:r>
          </a:p>
        </p:txBody>
      </p:sp>
      <p:sp>
        <p:nvSpPr>
          <p:cNvPr id="3" name="내용 개체 틀 2">
            <a:extLst>
              <a:ext uri="{FF2B5EF4-FFF2-40B4-BE49-F238E27FC236}">
                <a16:creationId xmlns:a16="http://schemas.microsoft.com/office/drawing/2014/main" id="{688C990F-505A-B3F0-2D61-AF5DEF8D42BF}"/>
              </a:ext>
            </a:extLst>
          </p:cNvPr>
          <p:cNvSpPr>
            <a:spLocks noGrp="1"/>
          </p:cNvSpPr>
          <p:nvPr>
            <p:ph idx="1"/>
          </p:nvPr>
        </p:nvSpPr>
        <p:spPr/>
        <p:txBody>
          <a:bodyPr>
            <a:normAutofit/>
          </a:bodyPr>
          <a:lstStyle/>
          <a:p>
            <a:r>
              <a:rPr lang="ko-KR" altLang="en-US" dirty="0" err="1"/>
              <a:t>골드바흐의</a:t>
            </a:r>
            <a:r>
              <a:rPr lang="ko-KR" altLang="en-US" dirty="0"/>
              <a:t> 추측은 유명한 정수론의 미해결 문제로</a:t>
            </a:r>
            <a:r>
              <a:rPr lang="en-US" altLang="ko-KR" dirty="0"/>
              <a:t>, 2</a:t>
            </a:r>
            <a:r>
              <a:rPr lang="ko-KR" altLang="en-US" dirty="0"/>
              <a:t>보다 큰 모든 짝수는 두 소수의 합으로 나타낼 수 있다는 것이다</a:t>
            </a:r>
            <a:r>
              <a:rPr lang="en-US" altLang="ko-KR" dirty="0"/>
              <a:t>. </a:t>
            </a:r>
            <a:r>
              <a:rPr lang="ko-KR" altLang="en-US" dirty="0"/>
              <a:t>이러한 수를 </a:t>
            </a:r>
            <a:r>
              <a:rPr lang="ko-KR" altLang="en-US" dirty="0" err="1"/>
              <a:t>골드바흐</a:t>
            </a:r>
            <a:r>
              <a:rPr lang="ko-KR" altLang="en-US" dirty="0"/>
              <a:t> 수라고 한다</a:t>
            </a:r>
            <a:r>
              <a:rPr lang="en-US" altLang="ko-KR" dirty="0"/>
              <a:t>. </a:t>
            </a:r>
            <a:r>
              <a:rPr lang="ko-KR" altLang="en-US" dirty="0"/>
              <a:t>또</a:t>
            </a:r>
            <a:r>
              <a:rPr lang="en-US" altLang="ko-KR" dirty="0"/>
              <a:t>, </a:t>
            </a:r>
            <a:r>
              <a:rPr lang="ko-KR" altLang="en-US" dirty="0"/>
              <a:t>짝수를 두 소수의 합으로 나타내는 표현을 그 수의 </a:t>
            </a:r>
            <a:r>
              <a:rPr lang="ko-KR" altLang="en-US" dirty="0" err="1"/>
              <a:t>골드바흐</a:t>
            </a:r>
            <a:r>
              <a:rPr lang="ko-KR" altLang="en-US" dirty="0"/>
              <a:t> 파티션이라고 한다</a:t>
            </a:r>
            <a:r>
              <a:rPr lang="en-US" altLang="ko-KR" dirty="0"/>
              <a:t>. </a:t>
            </a:r>
            <a:r>
              <a:rPr lang="ko-KR" altLang="en-US" dirty="0"/>
              <a:t>예를 들면</a:t>
            </a:r>
            <a:r>
              <a:rPr lang="en-US" altLang="ko-KR" dirty="0"/>
              <a:t>, 4 = 2 + 2, 6 = 3 + 3, 8 = 3 + 5, 10 = 5 + 5, 12 = 5 + 7, 14 = 3 + 11, 14 = 7 + 7</a:t>
            </a:r>
            <a:r>
              <a:rPr lang="ko-KR" altLang="en-US" dirty="0"/>
              <a:t>이다</a:t>
            </a:r>
            <a:r>
              <a:rPr lang="en-US" altLang="ko-KR" dirty="0"/>
              <a:t>. 10000</a:t>
            </a:r>
            <a:r>
              <a:rPr lang="ko-KR" altLang="en-US" dirty="0"/>
              <a:t>보다 작거나 같은 모든 짝수 </a:t>
            </a:r>
            <a:r>
              <a:rPr lang="en-US" altLang="ko-KR" dirty="0"/>
              <a:t>n</a:t>
            </a:r>
            <a:r>
              <a:rPr lang="ko-KR" altLang="en-US" dirty="0"/>
              <a:t>에 대한 </a:t>
            </a:r>
            <a:r>
              <a:rPr lang="ko-KR" altLang="en-US" dirty="0" err="1"/>
              <a:t>골드바흐</a:t>
            </a:r>
            <a:r>
              <a:rPr lang="ko-KR" altLang="en-US" dirty="0"/>
              <a:t> 파티션은 존재한다</a:t>
            </a:r>
            <a:r>
              <a:rPr lang="en-US" altLang="ko-KR" dirty="0"/>
              <a:t>.</a:t>
            </a:r>
          </a:p>
          <a:p>
            <a:endParaRPr lang="en-US" altLang="ko-KR" dirty="0"/>
          </a:p>
          <a:p>
            <a:r>
              <a:rPr lang="en-US" altLang="ko-KR" dirty="0"/>
              <a:t>2</a:t>
            </a:r>
            <a:r>
              <a:rPr lang="ko-KR" altLang="en-US" dirty="0"/>
              <a:t>보다 큰 짝수 </a:t>
            </a:r>
            <a:r>
              <a:rPr lang="en-US" altLang="ko-KR" dirty="0"/>
              <a:t>n</a:t>
            </a:r>
            <a:r>
              <a:rPr lang="ko-KR" altLang="en-US" dirty="0"/>
              <a:t>이 주어졌을 때</a:t>
            </a:r>
            <a:r>
              <a:rPr lang="en-US" altLang="ko-KR" dirty="0"/>
              <a:t>, n</a:t>
            </a:r>
            <a:r>
              <a:rPr lang="ko-KR" altLang="en-US" dirty="0"/>
              <a:t>의 </a:t>
            </a:r>
            <a:r>
              <a:rPr lang="ko-KR" altLang="en-US" dirty="0" err="1"/>
              <a:t>골드바흐</a:t>
            </a:r>
            <a:r>
              <a:rPr lang="ko-KR" altLang="en-US" dirty="0"/>
              <a:t> 파티션을 출력하는 프로그램을 </a:t>
            </a:r>
            <a:r>
              <a:rPr lang="ko-KR" altLang="en-US" dirty="0" err="1"/>
              <a:t>작성하시오</a:t>
            </a:r>
            <a:r>
              <a:rPr lang="en-US" altLang="ko-KR" dirty="0"/>
              <a:t>. </a:t>
            </a:r>
            <a:r>
              <a:rPr lang="ko-KR" altLang="en-US" dirty="0"/>
              <a:t>만약 가능한 </a:t>
            </a:r>
            <a:r>
              <a:rPr lang="en-US" altLang="ko-KR" dirty="0"/>
              <a:t>n</a:t>
            </a:r>
            <a:r>
              <a:rPr lang="ko-KR" altLang="en-US" dirty="0"/>
              <a:t>의 </a:t>
            </a:r>
            <a:r>
              <a:rPr lang="ko-KR" altLang="en-US" dirty="0" err="1"/>
              <a:t>골드바흐</a:t>
            </a:r>
            <a:r>
              <a:rPr lang="ko-KR" altLang="en-US" dirty="0"/>
              <a:t> 파티션이 여러 가지인 경우에는 두 소수의 차이가 가장 작은 것을 출력한다</a:t>
            </a:r>
            <a:r>
              <a:rPr lang="en-US" altLang="ko-KR" dirty="0"/>
              <a:t>.</a:t>
            </a:r>
            <a:endParaRPr lang="ko-KR" altLang="en-US" dirty="0"/>
          </a:p>
        </p:txBody>
      </p:sp>
    </p:spTree>
    <p:extLst>
      <p:ext uri="{BB962C8B-B14F-4D97-AF65-F5344CB8AC3E}">
        <p14:creationId xmlns:p14="http://schemas.microsoft.com/office/powerpoint/2010/main" val="815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B30E9-C924-C3E7-B9AE-D6C958AADA6B}"/>
              </a:ext>
            </a:extLst>
          </p:cNvPr>
          <p:cNvSpPr>
            <a:spLocks noGrp="1"/>
          </p:cNvSpPr>
          <p:nvPr>
            <p:ph type="title"/>
          </p:nvPr>
        </p:nvSpPr>
        <p:spPr/>
        <p:txBody>
          <a:bodyPr/>
          <a:lstStyle/>
          <a:p>
            <a:r>
              <a:rPr lang="en-US" altLang="ko-KR" dirty="0"/>
              <a:t>Simulation – Mixing Milk</a:t>
            </a:r>
            <a:endParaRPr lang="ko-KR" altLang="en-US" dirty="0"/>
          </a:p>
        </p:txBody>
      </p:sp>
      <p:sp>
        <p:nvSpPr>
          <p:cNvPr id="3" name="내용 개체 틀 2">
            <a:extLst>
              <a:ext uri="{FF2B5EF4-FFF2-40B4-BE49-F238E27FC236}">
                <a16:creationId xmlns:a16="http://schemas.microsoft.com/office/drawing/2014/main" id="{5C0DC2A9-7ABA-094D-15D7-02DEEB69B2DF}"/>
              </a:ext>
            </a:extLst>
          </p:cNvPr>
          <p:cNvSpPr>
            <a:spLocks noGrp="1"/>
          </p:cNvSpPr>
          <p:nvPr>
            <p:ph idx="1"/>
          </p:nvPr>
        </p:nvSpPr>
        <p:spPr/>
        <p:txBody>
          <a:bodyPr/>
          <a:lstStyle/>
          <a:p>
            <a:r>
              <a:rPr lang="ko-KR" altLang="en-US" dirty="0"/>
              <a:t>참 쉽죠</a:t>
            </a:r>
            <a:r>
              <a:rPr lang="en-US" altLang="ko-KR" dirty="0"/>
              <a:t>?</a:t>
            </a:r>
            <a:endParaRPr lang="ko-KR" altLang="en-US" dirty="0"/>
          </a:p>
        </p:txBody>
      </p:sp>
    </p:spTree>
    <p:extLst>
      <p:ext uri="{BB962C8B-B14F-4D97-AF65-F5344CB8AC3E}">
        <p14:creationId xmlns:p14="http://schemas.microsoft.com/office/powerpoint/2010/main" val="246012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43588-69AD-1AB0-50DA-04473413525B}"/>
              </a:ext>
            </a:extLst>
          </p:cNvPr>
          <p:cNvSpPr>
            <a:spLocks noGrp="1"/>
          </p:cNvSpPr>
          <p:nvPr>
            <p:ph type="title"/>
          </p:nvPr>
        </p:nvSpPr>
        <p:spPr>
          <a:xfrm>
            <a:off x="838200" y="2951571"/>
            <a:ext cx="10515600" cy="1325563"/>
          </a:xfrm>
        </p:spPr>
        <p:txBody>
          <a:bodyPr/>
          <a:lstStyle/>
          <a:p>
            <a:r>
              <a:rPr lang="ko-KR" altLang="en-US" dirty="0" err="1"/>
              <a:t>소수판별하기</a:t>
            </a:r>
            <a:endParaRPr lang="ko-KR" altLang="en-US" dirty="0"/>
          </a:p>
        </p:txBody>
      </p:sp>
      <p:sp>
        <p:nvSpPr>
          <p:cNvPr id="3" name="내용 개체 틀 2">
            <a:extLst>
              <a:ext uri="{FF2B5EF4-FFF2-40B4-BE49-F238E27FC236}">
                <a16:creationId xmlns:a16="http://schemas.microsoft.com/office/drawing/2014/main" id="{DFED0B0F-7B9C-578A-5D0B-827F9923C0E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7993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7DB71-F40F-BCD7-EDAE-B16E85E364C3}"/>
              </a:ext>
            </a:extLst>
          </p:cNvPr>
          <p:cNvSpPr>
            <a:spLocks noGrp="1"/>
          </p:cNvSpPr>
          <p:nvPr>
            <p:ph type="title"/>
          </p:nvPr>
        </p:nvSpPr>
        <p:spPr/>
        <p:txBody>
          <a:bodyPr/>
          <a:lstStyle/>
          <a:p>
            <a:r>
              <a:rPr lang="en-US" altLang="ko-KR" dirty="0"/>
              <a:t>O(N)</a:t>
            </a:r>
            <a:endParaRPr lang="ko-KR" altLang="en-US" dirty="0"/>
          </a:p>
        </p:txBody>
      </p:sp>
      <p:sp>
        <p:nvSpPr>
          <p:cNvPr id="3" name="내용 개체 틀 2">
            <a:extLst>
              <a:ext uri="{FF2B5EF4-FFF2-40B4-BE49-F238E27FC236}">
                <a16:creationId xmlns:a16="http://schemas.microsoft.com/office/drawing/2014/main" id="{6868AD4C-7BB5-D5C4-352C-DFD3443FE327}"/>
              </a:ext>
            </a:extLst>
          </p:cNvPr>
          <p:cNvSpPr>
            <a:spLocks noGrp="1"/>
          </p:cNvSpPr>
          <p:nvPr>
            <p:ph idx="1"/>
          </p:nvPr>
        </p:nvSpPr>
        <p:spPr/>
        <p:txBody>
          <a:bodyPr/>
          <a:lstStyle/>
          <a:p>
            <a:r>
              <a:rPr lang="ko-KR" altLang="en-US" dirty="0"/>
              <a:t> </a:t>
            </a:r>
            <a:r>
              <a:rPr lang="en-US" altLang="ko-KR" dirty="0"/>
              <a:t>2 ~ N-1</a:t>
            </a:r>
            <a:r>
              <a:rPr lang="ko-KR" altLang="en-US" dirty="0"/>
              <a:t>까지 나눠버려 하나라도 나뉘어 떨어지는가</a:t>
            </a:r>
            <a:endParaRPr lang="en-US" altLang="ko-KR" dirty="0"/>
          </a:p>
          <a:p>
            <a:endParaRPr lang="en-US" altLang="ko-KR" dirty="0"/>
          </a:p>
          <a:p>
            <a:r>
              <a:rPr lang="en-US" altLang="ko-KR" dirty="0"/>
              <a:t>N</a:t>
            </a:r>
            <a:r>
              <a:rPr lang="ko-KR" altLang="en-US" dirty="0"/>
              <a:t>개의 수에 대한 계산을 </a:t>
            </a:r>
            <a:r>
              <a:rPr lang="ko-KR" altLang="en-US" dirty="0" err="1"/>
              <a:t>하게될시</a:t>
            </a:r>
            <a:r>
              <a:rPr lang="ko-KR" altLang="en-US" dirty="0"/>
              <a:t> </a:t>
            </a:r>
            <a:r>
              <a:rPr lang="en-US" altLang="ko-KR" dirty="0"/>
              <a:t>O(N²) </a:t>
            </a:r>
            <a:r>
              <a:rPr lang="ko-KR" altLang="en-US" dirty="0"/>
              <a:t>까지</a:t>
            </a:r>
          </a:p>
        </p:txBody>
      </p:sp>
    </p:spTree>
    <p:extLst>
      <p:ext uri="{BB962C8B-B14F-4D97-AF65-F5344CB8AC3E}">
        <p14:creationId xmlns:p14="http://schemas.microsoft.com/office/powerpoint/2010/main" val="300095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9ED4F-0108-C9F2-3F15-0AF32571FAE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64FA28-D351-149D-0F11-0F07270B1A86}"/>
              </a:ext>
            </a:extLst>
          </p:cNvPr>
          <p:cNvSpPr>
            <a:spLocks noGrp="1"/>
          </p:cNvSpPr>
          <p:nvPr>
            <p:ph idx="1"/>
          </p:nvPr>
        </p:nvSpPr>
        <p:spPr/>
        <p:txBody>
          <a:bodyPr/>
          <a:lstStyle/>
          <a:p>
            <a:endParaRPr lang="ko-KR" altLang="en-US" dirty="0"/>
          </a:p>
        </p:txBody>
      </p:sp>
      <p:pic>
        <p:nvPicPr>
          <p:cNvPr id="1026" name="Picture 2" descr="Teams after algorithm analysis : r/ProgrammerHumor">
            <a:extLst>
              <a:ext uri="{FF2B5EF4-FFF2-40B4-BE49-F238E27FC236}">
                <a16:creationId xmlns:a16="http://schemas.microsoft.com/office/drawing/2014/main" id="{ABDDCFD2-5532-ED10-E733-05A4DDDFA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64"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Big O &amp; Time complexity of Algorithm in 7 mins! — For  Beginners | by Yasser Shaikh | yasser.dev | Medium">
            <a:extLst>
              <a:ext uri="{FF2B5EF4-FFF2-40B4-BE49-F238E27FC236}">
                <a16:creationId xmlns:a16="http://schemas.microsoft.com/office/drawing/2014/main" id="{AB5ADD59-D336-758C-21F0-6DE6DFE9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EA8F-A860-8B08-1C9E-786B4E517C06}"/>
              </a:ext>
            </a:extLst>
          </p:cNvPr>
          <p:cNvSpPr>
            <a:spLocks noGrp="1"/>
          </p:cNvSpPr>
          <p:nvPr>
            <p:ph type="title"/>
          </p:nvPr>
        </p:nvSpPr>
        <p:spPr/>
        <p:txBody>
          <a:bodyPr/>
          <a:lstStyle/>
          <a:p>
            <a:r>
              <a:rPr lang="en-US" altLang="ko-KR" dirty="0"/>
              <a:t>O(        )</a:t>
            </a:r>
            <a:endParaRPr lang="ko-KR" altLang="en-US" dirty="0"/>
          </a:p>
        </p:txBody>
      </p:sp>
      <p:sp>
        <p:nvSpPr>
          <p:cNvPr id="3" name="내용 개체 틀 2">
            <a:extLst>
              <a:ext uri="{FF2B5EF4-FFF2-40B4-BE49-F238E27FC236}">
                <a16:creationId xmlns:a16="http://schemas.microsoft.com/office/drawing/2014/main" id="{C75C9552-E7A6-1DE3-9EDC-240FAA52EAEE}"/>
              </a:ext>
            </a:extLst>
          </p:cNvPr>
          <p:cNvSpPr>
            <a:spLocks noGrp="1"/>
          </p:cNvSpPr>
          <p:nvPr>
            <p:ph idx="1"/>
          </p:nvPr>
        </p:nvSpPr>
        <p:spPr/>
        <p:txBody>
          <a:bodyPr/>
          <a:lstStyle/>
          <a:p>
            <a:r>
              <a:rPr lang="en-US" altLang="ko-KR" dirty="0"/>
              <a:t>N</a:t>
            </a:r>
            <a:r>
              <a:rPr lang="ko-KR" altLang="en-US" dirty="0"/>
              <a:t>의 약수는 무조건 </a:t>
            </a:r>
            <a:r>
              <a:rPr lang="en-US" altLang="ko-KR" dirty="0"/>
              <a:t>sqrt(N)</a:t>
            </a:r>
            <a:r>
              <a:rPr lang="ko-KR" altLang="en-US" dirty="0"/>
              <a:t>의 범위에 존재한다</a:t>
            </a:r>
            <a:endParaRPr lang="en-US" altLang="ko-KR" dirty="0"/>
          </a:p>
          <a:p>
            <a:endParaRPr lang="en-US" altLang="ko-KR" dirty="0"/>
          </a:p>
          <a:p>
            <a:r>
              <a:rPr lang="ko-KR" altLang="en-US" dirty="0"/>
              <a:t>정수 </a:t>
            </a:r>
            <a:r>
              <a:rPr lang="en-US" altLang="ko-KR" dirty="0"/>
              <a:t>n</a:t>
            </a:r>
            <a:r>
              <a:rPr lang="ko-KR" altLang="en-US" dirty="0"/>
              <a:t>이 소수가 아니라면 두 정수의 곱 </a:t>
            </a:r>
            <a:r>
              <a:rPr lang="en-US" altLang="ko-KR" dirty="0"/>
              <a:t>a*b</a:t>
            </a:r>
            <a:r>
              <a:rPr lang="ko-KR" altLang="en-US" dirty="0"/>
              <a:t>로 </a:t>
            </a:r>
            <a:r>
              <a:rPr lang="ko-KR" altLang="en-US" dirty="0" err="1"/>
              <a:t>나타낼수있다</a:t>
            </a:r>
            <a:endParaRPr lang="en-US" altLang="ko-KR" dirty="0"/>
          </a:p>
          <a:p>
            <a:pPr marL="914400" lvl="1" indent="-457200">
              <a:buAutoNum type="arabicPeriod"/>
            </a:pPr>
            <a:r>
              <a:rPr lang="en-US" altLang="ko-KR" dirty="0"/>
              <a:t>a&lt;= sqrt(n) </a:t>
            </a:r>
            <a:r>
              <a:rPr lang="ko-KR" altLang="en-US" dirty="0"/>
              <a:t>또는 </a:t>
            </a:r>
            <a:r>
              <a:rPr lang="en-US" altLang="ko-KR" dirty="0"/>
              <a:t>b&lt;= sqrt(n) </a:t>
            </a:r>
            <a:r>
              <a:rPr lang="ko-KR" altLang="en-US" dirty="0"/>
              <a:t>이 성립한다</a:t>
            </a:r>
            <a:endParaRPr lang="en-US" altLang="ko-KR" dirty="0"/>
          </a:p>
          <a:p>
            <a:pPr marL="914400" lvl="1" indent="-457200">
              <a:buAutoNum type="arabicPeriod"/>
            </a:pPr>
            <a:r>
              <a:rPr lang="en-US" altLang="ko-KR" dirty="0"/>
              <a:t>2 </a:t>
            </a:r>
            <a:r>
              <a:rPr lang="ko-KR" altLang="en-US" dirty="0"/>
              <a:t>이상 </a:t>
            </a:r>
            <a:r>
              <a:rPr lang="en-US" altLang="ko-KR" dirty="0"/>
              <a:t>sqrt(n) </a:t>
            </a:r>
            <a:r>
              <a:rPr lang="ko-KR" altLang="en-US" dirty="0"/>
              <a:t>이하의 인수가 분명 존재한다는 것</a:t>
            </a:r>
          </a:p>
        </p:txBody>
      </p:sp>
      <p:pic>
        <p:nvPicPr>
          <p:cNvPr id="5" name="그림 4">
            <a:extLst>
              <a:ext uri="{FF2B5EF4-FFF2-40B4-BE49-F238E27FC236}">
                <a16:creationId xmlns:a16="http://schemas.microsoft.com/office/drawing/2014/main" id="{C3589471-51D4-9672-38AC-3909535D524D}"/>
              </a:ext>
            </a:extLst>
          </p:cNvPr>
          <p:cNvPicPr>
            <a:picLocks noChangeAspect="1"/>
          </p:cNvPicPr>
          <p:nvPr/>
        </p:nvPicPr>
        <p:blipFill>
          <a:blip r:embed="rId2"/>
          <a:stretch>
            <a:fillRect/>
          </a:stretch>
        </p:blipFill>
        <p:spPr>
          <a:xfrm>
            <a:off x="1568621" y="441352"/>
            <a:ext cx="1061368" cy="998935"/>
          </a:xfrm>
          <a:prstGeom prst="rect">
            <a:avLst/>
          </a:prstGeom>
        </p:spPr>
      </p:pic>
    </p:spTree>
    <p:extLst>
      <p:ext uri="{BB962C8B-B14F-4D97-AF65-F5344CB8AC3E}">
        <p14:creationId xmlns:p14="http://schemas.microsoft.com/office/powerpoint/2010/main" val="236779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6C826-6E8B-B49C-BC8B-E2AC150031B3}"/>
              </a:ext>
            </a:extLst>
          </p:cNvPr>
          <p:cNvSpPr>
            <a:spLocks noGrp="1"/>
          </p:cNvSpPr>
          <p:nvPr>
            <p:ph type="title"/>
          </p:nvPr>
        </p:nvSpPr>
        <p:spPr/>
        <p:txBody>
          <a:bodyPr/>
          <a:lstStyle/>
          <a:p>
            <a:r>
              <a:rPr lang="en-US" altLang="ko-KR" dirty="0"/>
              <a:t>Prime Counting Function</a:t>
            </a:r>
            <a:endParaRPr lang="ko-KR" altLang="en-US" dirty="0"/>
          </a:p>
        </p:txBody>
      </p:sp>
      <p:sp>
        <p:nvSpPr>
          <p:cNvPr id="3" name="내용 개체 틀 2">
            <a:extLst>
              <a:ext uri="{FF2B5EF4-FFF2-40B4-BE49-F238E27FC236}">
                <a16:creationId xmlns:a16="http://schemas.microsoft.com/office/drawing/2014/main" id="{964C5C57-2AAE-4749-28E6-F2AD326FB976}"/>
              </a:ext>
            </a:extLst>
          </p:cNvPr>
          <p:cNvSpPr>
            <a:spLocks noGrp="1"/>
          </p:cNvSpPr>
          <p:nvPr>
            <p:ph idx="1"/>
          </p:nvPr>
        </p:nvSpPr>
        <p:spPr/>
        <p:txBody>
          <a:bodyPr/>
          <a:lstStyle/>
          <a:p>
            <a:endParaRPr lang="en-US" altLang="ko-KR" dirty="0"/>
          </a:p>
          <a:p>
            <a:endParaRPr lang="en-US" altLang="ko-KR" dirty="0"/>
          </a:p>
          <a:p>
            <a:endParaRPr lang="en-US" altLang="ko-KR" dirty="0"/>
          </a:p>
          <a:p>
            <a:endParaRPr lang="en-US" altLang="ko-KR" dirty="0"/>
          </a:p>
          <a:p>
            <a:endParaRPr lang="en-US" altLang="ko-KR" dirty="0"/>
          </a:p>
          <a:p>
            <a:r>
              <a:rPr lang="en-US" altLang="ko-KR" dirty="0"/>
              <a:t>N </a:t>
            </a:r>
            <a:r>
              <a:rPr lang="ko-KR" altLang="en-US" dirty="0"/>
              <a:t>이하의 소수 개수를 나타내는 함수</a:t>
            </a:r>
            <a:endParaRPr lang="en-US" altLang="ko-KR" dirty="0"/>
          </a:p>
          <a:p>
            <a:r>
              <a:rPr lang="en-US" altLang="ko-KR" dirty="0"/>
              <a:t>For example, π(10)=4</a:t>
            </a:r>
          </a:p>
          <a:p>
            <a:pPr lvl="1"/>
            <a:r>
              <a:rPr lang="en-US" altLang="ko-KR" dirty="0"/>
              <a:t>Because the primes up to 10 are 2, 3, 5, and 7 </a:t>
            </a:r>
          </a:p>
        </p:txBody>
      </p:sp>
      <p:pic>
        <p:nvPicPr>
          <p:cNvPr id="7" name="그림 6">
            <a:extLst>
              <a:ext uri="{FF2B5EF4-FFF2-40B4-BE49-F238E27FC236}">
                <a16:creationId xmlns:a16="http://schemas.microsoft.com/office/drawing/2014/main" id="{6867303F-4B57-7B5F-E287-EAAFB9984467}"/>
              </a:ext>
            </a:extLst>
          </p:cNvPr>
          <p:cNvPicPr>
            <a:picLocks noChangeAspect="1"/>
          </p:cNvPicPr>
          <p:nvPr/>
        </p:nvPicPr>
        <p:blipFill>
          <a:blip r:embed="rId2"/>
          <a:stretch>
            <a:fillRect/>
          </a:stretch>
        </p:blipFill>
        <p:spPr>
          <a:xfrm>
            <a:off x="4528919" y="1923840"/>
            <a:ext cx="3134162" cy="1505160"/>
          </a:xfrm>
          <a:prstGeom prst="rect">
            <a:avLst/>
          </a:prstGeom>
        </p:spPr>
      </p:pic>
    </p:spTree>
    <p:extLst>
      <p:ext uri="{BB962C8B-B14F-4D97-AF65-F5344CB8AC3E}">
        <p14:creationId xmlns:p14="http://schemas.microsoft.com/office/powerpoint/2010/main" val="12279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DC0FC6-D33B-B576-A740-287A72F602AC}"/>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4EF10E0E-FDB3-610B-7BAA-EC018C665B62}"/>
              </a:ext>
            </a:extLst>
          </p:cNvPr>
          <p:cNvSpPr>
            <a:spLocks noGrp="1"/>
          </p:cNvSpPr>
          <p:nvPr>
            <p:ph idx="1"/>
          </p:nvPr>
        </p:nvSpPr>
        <p:spPr/>
        <p:txBody>
          <a:bodyPr/>
          <a:lstStyle/>
          <a:p>
            <a:r>
              <a:rPr lang="ko-KR" altLang="en-US" dirty="0"/>
              <a:t>빠르다</a:t>
            </a:r>
            <a:r>
              <a:rPr lang="en-US" altLang="ko-KR" dirty="0"/>
              <a:t>! O(n log </a:t>
            </a:r>
            <a:r>
              <a:rPr lang="en-US" altLang="ko-KR" dirty="0" err="1"/>
              <a:t>log</a:t>
            </a:r>
            <a:r>
              <a:rPr lang="en-US" altLang="ko-KR" dirty="0"/>
              <a:t> n)</a:t>
            </a:r>
          </a:p>
          <a:p>
            <a:endParaRPr lang="en-US" altLang="ko-KR" dirty="0"/>
          </a:p>
          <a:p>
            <a:r>
              <a:rPr lang="en-US" altLang="ko-KR" dirty="0"/>
              <a:t>Boolean </a:t>
            </a:r>
            <a:r>
              <a:rPr lang="ko-KR" altLang="en-US" dirty="0"/>
              <a:t>배열을 가짐</a:t>
            </a:r>
            <a:endParaRPr lang="en-US" altLang="ko-KR" dirty="0"/>
          </a:p>
          <a:p>
            <a:endParaRPr lang="en-US" altLang="ko-KR" dirty="0"/>
          </a:p>
          <a:p>
            <a:r>
              <a:rPr lang="en-US" altLang="ko-KR" dirty="0"/>
              <a:t>X</a:t>
            </a:r>
            <a:r>
              <a:rPr lang="ko-KR" altLang="en-US" dirty="0"/>
              <a:t>가 소수면 </a:t>
            </a:r>
            <a:r>
              <a:rPr lang="en-US" altLang="ko-KR" dirty="0"/>
              <a:t>sieve[x] = 0, </a:t>
            </a:r>
            <a:r>
              <a:rPr lang="ko-KR" altLang="en-US" dirty="0"/>
              <a:t>아니면 </a:t>
            </a:r>
            <a:r>
              <a:rPr lang="en-US" altLang="ko-KR" dirty="0"/>
              <a:t>sieve[x] = 1</a:t>
            </a:r>
            <a:endParaRPr lang="ko-KR" altLang="en-US" dirty="0"/>
          </a:p>
        </p:txBody>
      </p:sp>
    </p:spTree>
    <p:extLst>
      <p:ext uri="{BB962C8B-B14F-4D97-AF65-F5344CB8AC3E}">
        <p14:creationId xmlns:p14="http://schemas.microsoft.com/office/powerpoint/2010/main" val="145020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78C55-E6DD-BC13-77CE-2DED71AAC76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C7BA27-899D-FDC9-342B-C3CB3C8C65B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555D808-0A38-94DB-5AC3-CEAC5598771E}"/>
              </a:ext>
            </a:extLst>
          </p:cNvPr>
          <p:cNvPicPr>
            <a:picLocks noChangeAspect="1"/>
          </p:cNvPicPr>
          <p:nvPr/>
        </p:nvPicPr>
        <p:blipFill>
          <a:blip r:embed="rId2"/>
          <a:stretch>
            <a:fillRect/>
          </a:stretch>
        </p:blipFill>
        <p:spPr>
          <a:xfrm>
            <a:off x="0" y="2781805"/>
            <a:ext cx="12192000" cy="1294389"/>
          </a:xfrm>
          <a:prstGeom prst="rect">
            <a:avLst/>
          </a:prstGeom>
        </p:spPr>
      </p:pic>
    </p:spTree>
    <p:extLst>
      <p:ext uri="{BB962C8B-B14F-4D97-AF65-F5344CB8AC3E}">
        <p14:creationId xmlns:p14="http://schemas.microsoft.com/office/powerpoint/2010/main" val="416557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780C7-724C-12D0-4135-18DF86CF3885}"/>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9B9F79A7-861E-D1A0-CFE0-5C426DA25DD4}"/>
              </a:ext>
            </a:extLst>
          </p:cNvPr>
          <p:cNvSpPr>
            <a:spLocks noGrp="1"/>
          </p:cNvSpPr>
          <p:nvPr>
            <p:ph idx="1"/>
          </p:nvPr>
        </p:nvSpPr>
        <p:spPr/>
        <p:txBody>
          <a:bodyPr/>
          <a:lstStyle/>
          <a:p>
            <a:r>
              <a:rPr lang="en-US" altLang="ko-KR" dirty="0"/>
              <a:t>2</a:t>
            </a:r>
            <a:r>
              <a:rPr lang="ko-KR" altLang="en-US" dirty="0"/>
              <a:t>부터 </a:t>
            </a:r>
            <a:r>
              <a:rPr lang="en-US" altLang="ko-KR" dirty="0"/>
              <a:t>n</a:t>
            </a:r>
            <a:r>
              <a:rPr lang="ko-KR" altLang="en-US" dirty="0"/>
              <a:t>까지의 정수를 하나씩 살펴보면서 진행하는데</a:t>
            </a:r>
            <a:r>
              <a:rPr lang="en-US" altLang="ko-KR" dirty="0"/>
              <a:t>...</a:t>
            </a:r>
          </a:p>
          <a:p>
            <a:endParaRPr lang="en-US" altLang="ko-KR" dirty="0"/>
          </a:p>
          <a:p>
            <a:r>
              <a:rPr lang="ko-KR" altLang="en-US" dirty="0"/>
              <a:t>새로운 소수 </a:t>
            </a:r>
            <a:r>
              <a:rPr lang="en-US" altLang="ko-KR" dirty="0"/>
              <a:t>x</a:t>
            </a:r>
            <a:r>
              <a:rPr lang="ko-KR" altLang="en-US" dirty="0"/>
              <a:t>를 발견하면 </a:t>
            </a:r>
            <a:r>
              <a:rPr lang="en-US" altLang="ko-KR" dirty="0">
                <a:sym typeface="Wingdings" panose="05000000000000000000" pitchFamily="2" charset="2"/>
              </a:rPr>
              <a:t> 2x, 3x, 4x</a:t>
            </a:r>
            <a:r>
              <a:rPr lang="ko-KR" altLang="en-US" dirty="0">
                <a:sym typeface="Wingdings" panose="05000000000000000000" pitchFamily="2" charset="2"/>
              </a:rPr>
              <a:t>는 소수가 아니라고 기록</a:t>
            </a:r>
            <a:endParaRPr lang="en-US" altLang="ko-KR" dirty="0"/>
          </a:p>
        </p:txBody>
      </p:sp>
      <p:pic>
        <p:nvPicPr>
          <p:cNvPr id="5" name="그림 4">
            <a:extLst>
              <a:ext uri="{FF2B5EF4-FFF2-40B4-BE49-F238E27FC236}">
                <a16:creationId xmlns:a16="http://schemas.microsoft.com/office/drawing/2014/main" id="{9ED5571B-9469-AB0C-743F-8B03488901F4}"/>
              </a:ext>
            </a:extLst>
          </p:cNvPr>
          <p:cNvPicPr>
            <a:picLocks noChangeAspect="1"/>
          </p:cNvPicPr>
          <p:nvPr/>
        </p:nvPicPr>
        <p:blipFill>
          <a:blip r:embed="rId2"/>
          <a:stretch>
            <a:fillRect/>
          </a:stretch>
        </p:blipFill>
        <p:spPr>
          <a:xfrm>
            <a:off x="446886" y="3723859"/>
            <a:ext cx="11298227" cy="2057687"/>
          </a:xfrm>
          <a:prstGeom prst="rect">
            <a:avLst/>
          </a:prstGeom>
        </p:spPr>
      </p:pic>
    </p:spTree>
    <p:extLst>
      <p:ext uri="{BB962C8B-B14F-4D97-AF65-F5344CB8AC3E}">
        <p14:creationId xmlns:p14="http://schemas.microsoft.com/office/powerpoint/2010/main" val="15185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Four times a year, with </a:t>
            </a:r>
            <a:r>
              <a:rPr lang="en-US" altLang="ko-KR" b="1" dirty="0"/>
              <a:t>December, January, February</a:t>
            </a:r>
            <a:r>
              <a:rPr lang="en-US" altLang="ko-KR" dirty="0"/>
              <a:t>, and US Open (March) contests.</a:t>
            </a:r>
          </a:p>
          <a:p>
            <a:endParaRPr lang="en-US" altLang="ko-KR" dirty="0"/>
          </a:p>
          <a:p>
            <a:r>
              <a:rPr lang="en-US" altLang="ko-KR" dirty="0"/>
              <a:t>The regular contests are four hours long, and the US Open is five hours long.</a:t>
            </a:r>
          </a:p>
          <a:p>
            <a:endParaRPr lang="en-US" altLang="ko-KR" dirty="0"/>
          </a:p>
          <a:p>
            <a:r>
              <a:rPr lang="en-US" altLang="ko-KR" dirty="0"/>
              <a:t>Scoring is out of 1000 points, with each problem being weighted equally (~333 points)</a:t>
            </a:r>
            <a:endParaRPr lang="ko-KR" altLang="en-US" dirty="0"/>
          </a:p>
        </p:txBody>
      </p:sp>
    </p:spTree>
    <p:extLst>
      <p:ext uri="{BB962C8B-B14F-4D97-AF65-F5344CB8AC3E}">
        <p14:creationId xmlns:p14="http://schemas.microsoft.com/office/powerpoint/2010/main" val="429436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683F46-1668-0836-D025-7D0B1D5CB3A6}"/>
              </a:ext>
            </a:extLst>
          </p:cNvPr>
          <p:cNvSpPr>
            <a:spLocks noGrp="1"/>
          </p:cNvSpPr>
          <p:nvPr>
            <p:ph type="title"/>
          </p:nvPr>
        </p:nvSpPr>
        <p:spPr/>
        <p:txBody>
          <a:bodyPr/>
          <a:lstStyle/>
          <a:p>
            <a:r>
              <a:rPr lang="en-US" altLang="ko-KR" dirty="0"/>
              <a:t>Complete Search</a:t>
            </a:r>
            <a:endParaRPr lang="ko-KR" altLang="en-US" dirty="0"/>
          </a:p>
        </p:txBody>
      </p:sp>
      <p:sp>
        <p:nvSpPr>
          <p:cNvPr id="3" name="내용 개체 틀 2">
            <a:extLst>
              <a:ext uri="{FF2B5EF4-FFF2-40B4-BE49-F238E27FC236}">
                <a16:creationId xmlns:a16="http://schemas.microsoft.com/office/drawing/2014/main" id="{D86DF6CD-455C-D895-0810-1995498231B7}"/>
              </a:ext>
            </a:extLst>
          </p:cNvPr>
          <p:cNvSpPr>
            <a:spLocks noGrp="1"/>
          </p:cNvSpPr>
          <p:nvPr>
            <p:ph idx="1"/>
          </p:nvPr>
        </p:nvSpPr>
        <p:spPr/>
        <p:txBody>
          <a:bodyPr/>
          <a:lstStyle/>
          <a:p>
            <a:r>
              <a:rPr lang="en-US" altLang="ko-KR" dirty="0"/>
              <a:t>In many problems (especially in Bronze), it’s </a:t>
            </a:r>
            <a:r>
              <a:rPr lang="en-US" altLang="ko-KR" dirty="0" err="1"/>
              <a:t>suffcient</a:t>
            </a:r>
            <a:r>
              <a:rPr lang="en-US" altLang="ko-KR" dirty="0"/>
              <a:t> to check </a:t>
            </a:r>
            <a:r>
              <a:rPr lang="en-US" altLang="ko-KR" b="1" u="sng" dirty="0"/>
              <a:t>all possible cases in the solution space</a:t>
            </a:r>
            <a:r>
              <a:rPr lang="en-US" altLang="ko-KR" dirty="0"/>
              <a:t>, whether it be all elements, all pairs of elements, or all subsets, or all permutations. Unsurprisingly, this is called </a:t>
            </a:r>
            <a:r>
              <a:rPr lang="en-US" altLang="ko-KR" b="1" i="1" u="sng" dirty="0"/>
              <a:t>complete search (or brute force), </a:t>
            </a:r>
            <a:r>
              <a:rPr lang="en-US" altLang="ko-KR" dirty="0"/>
              <a:t>because it completely searches the entire solution space.</a:t>
            </a:r>
            <a:endParaRPr lang="ko-KR" altLang="en-US" dirty="0"/>
          </a:p>
        </p:txBody>
      </p:sp>
    </p:spTree>
    <p:extLst>
      <p:ext uri="{BB962C8B-B14F-4D97-AF65-F5344CB8AC3E}">
        <p14:creationId xmlns:p14="http://schemas.microsoft.com/office/powerpoint/2010/main" val="30556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B00D0-5537-59ED-5BD9-73F4666E8442}"/>
              </a:ext>
            </a:extLst>
          </p:cNvPr>
          <p:cNvSpPr>
            <a:spLocks noGrp="1"/>
          </p:cNvSpPr>
          <p:nvPr>
            <p:ph type="title"/>
          </p:nvPr>
        </p:nvSpPr>
        <p:spPr/>
        <p:txBody>
          <a:bodyPr/>
          <a:lstStyle/>
          <a:p>
            <a:r>
              <a:rPr lang="ko-KR" altLang="en-US" dirty="0"/>
              <a:t>맛보기</a:t>
            </a:r>
            <a:r>
              <a:rPr lang="en-US" altLang="ko-KR" dirty="0"/>
              <a:t>: </a:t>
            </a:r>
            <a:r>
              <a:rPr lang="ko-KR" altLang="en-US" dirty="0" err="1"/>
              <a:t>분해합</a:t>
            </a:r>
            <a:endParaRPr lang="ko-KR" altLang="en-US" dirty="0"/>
          </a:p>
        </p:txBody>
      </p:sp>
      <p:sp>
        <p:nvSpPr>
          <p:cNvPr id="3" name="내용 개체 틀 2">
            <a:extLst>
              <a:ext uri="{FF2B5EF4-FFF2-40B4-BE49-F238E27FC236}">
                <a16:creationId xmlns:a16="http://schemas.microsoft.com/office/drawing/2014/main" id="{D0AF02BB-C49F-66E5-C8BE-A92F48702C8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C7B2DA9C-24EB-9499-1ACE-3FE57BC1EAC1}"/>
              </a:ext>
            </a:extLst>
          </p:cNvPr>
          <p:cNvPicPr>
            <a:picLocks noChangeAspect="1"/>
          </p:cNvPicPr>
          <p:nvPr/>
        </p:nvPicPr>
        <p:blipFill>
          <a:blip r:embed="rId2"/>
          <a:stretch>
            <a:fillRect/>
          </a:stretch>
        </p:blipFill>
        <p:spPr>
          <a:xfrm>
            <a:off x="0" y="1290260"/>
            <a:ext cx="12192000" cy="5932107"/>
          </a:xfrm>
          <a:prstGeom prst="rect">
            <a:avLst/>
          </a:prstGeom>
        </p:spPr>
      </p:pic>
    </p:spTree>
    <p:extLst>
      <p:ext uri="{BB962C8B-B14F-4D97-AF65-F5344CB8AC3E}">
        <p14:creationId xmlns:p14="http://schemas.microsoft.com/office/powerpoint/2010/main" val="33346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72AA6-0309-C340-C588-10270B01CF99}"/>
              </a:ext>
            </a:extLst>
          </p:cNvPr>
          <p:cNvSpPr>
            <a:spLocks noGrp="1"/>
          </p:cNvSpPr>
          <p:nvPr>
            <p:ph type="title"/>
          </p:nvPr>
        </p:nvSpPr>
        <p:spPr/>
        <p:txBody>
          <a:bodyPr/>
          <a:lstStyle/>
          <a:p>
            <a:r>
              <a:rPr lang="en-US" altLang="ko-KR" dirty="0"/>
              <a:t>Basic Complete Search</a:t>
            </a:r>
            <a:endParaRPr lang="ko-KR" altLang="en-US" dirty="0"/>
          </a:p>
        </p:txBody>
      </p:sp>
      <p:sp>
        <p:nvSpPr>
          <p:cNvPr id="3" name="내용 개체 틀 2">
            <a:extLst>
              <a:ext uri="{FF2B5EF4-FFF2-40B4-BE49-F238E27FC236}">
                <a16:creationId xmlns:a16="http://schemas.microsoft.com/office/drawing/2014/main" id="{BD476837-04AD-9CF9-ACDB-54D0F64F1782}"/>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E93EDFDE-818A-A6D2-B1FF-E9D51D25CE10}"/>
              </a:ext>
            </a:extLst>
          </p:cNvPr>
          <p:cNvPicPr>
            <a:picLocks noChangeAspect="1"/>
          </p:cNvPicPr>
          <p:nvPr/>
        </p:nvPicPr>
        <p:blipFill>
          <a:blip r:embed="rId2"/>
          <a:stretch>
            <a:fillRect/>
          </a:stretch>
        </p:blipFill>
        <p:spPr>
          <a:xfrm>
            <a:off x="585018" y="1700685"/>
            <a:ext cx="11021963" cy="4601217"/>
          </a:xfrm>
          <a:prstGeom prst="rect">
            <a:avLst/>
          </a:prstGeom>
        </p:spPr>
      </p:pic>
    </p:spTree>
    <p:extLst>
      <p:ext uri="{BB962C8B-B14F-4D97-AF65-F5344CB8AC3E}">
        <p14:creationId xmlns:p14="http://schemas.microsoft.com/office/powerpoint/2010/main" val="235775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FAB82-B89E-CEB4-70BE-560B6833F155}"/>
              </a:ext>
            </a:extLst>
          </p:cNvPr>
          <p:cNvSpPr>
            <a:spLocks noGrp="1"/>
          </p:cNvSpPr>
          <p:nvPr>
            <p:ph type="title"/>
          </p:nvPr>
        </p:nvSpPr>
        <p:spPr/>
        <p:txBody>
          <a:bodyPr/>
          <a:lstStyle/>
          <a:p>
            <a:r>
              <a:rPr lang="en-US" altLang="ko-KR" dirty="0"/>
              <a:t>HW</a:t>
            </a:r>
            <a:endParaRPr lang="ko-KR" altLang="en-US" dirty="0"/>
          </a:p>
        </p:txBody>
      </p:sp>
      <p:sp>
        <p:nvSpPr>
          <p:cNvPr id="3" name="내용 개체 틀 2">
            <a:extLst>
              <a:ext uri="{FF2B5EF4-FFF2-40B4-BE49-F238E27FC236}">
                <a16:creationId xmlns:a16="http://schemas.microsoft.com/office/drawing/2014/main" id="{AB3B6F5D-4557-276C-0E33-D7FBBAC2AF14}"/>
              </a:ext>
            </a:extLst>
          </p:cNvPr>
          <p:cNvSpPr>
            <a:spLocks noGrp="1"/>
          </p:cNvSpPr>
          <p:nvPr>
            <p:ph idx="1"/>
          </p:nvPr>
        </p:nvSpPr>
        <p:spPr/>
        <p:txBody>
          <a:bodyPr/>
          <a:lstStyle/>
          <a:p>
            <a:r>
              <a:rPr lang="en-US" altLang="ko-KR" dirty="0"/>
              <a:t>USACO 2020 February Contest, Bronze   Problem 1. Triangles</a:t>
            </a:r>
          </a:p>
          <a:p>
            <a:endParaRPr lang="en-US" altLang="ko-KR" dirty="0"/>
          </a:p>
          <a:p>
            <a:r>
              <a:rPr lang="en-US" altLang="ko-KR" dirty="0"/>
              <a:t>USACO 2016 February Contest, Bronze   Problem 1. Milk Pails</a:t>
            </a:r>
          </a:p>
          <a:p>
            <a:endParaRPr lang="en-US" altLang="ko-KR" dirty="0"/>
          </a:p>
          <a:p>
            <a:r>
              <a:rPr lang="en-US" altLang="ko-KR" dirty="0" err="1"/>
              <a:t>Codeforces</a:t>
            </a:r>
            <a:r>
              <a:rPr lang="en-US" altLang="ko-KR" dirty="0"/>
              <a:t> 1555A, </a:t>
            </a:r>
            <a:r>
              <a:rPr lang="en-US" altLang="ko-KR" dirty="0" err="1"/>
              <a:t>PizzaForces</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4422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3FC11-2EA9-C831-1DFC-A52C0C79C936}"/>
              </a:ext>
            </a:extLst>
          </p:cNvPr>
          <p:cNvSpPr>
            <a:spLocks noGrp="1"/>
          </p:cNvSpPr>
          <p:nvPr>
            <p:ph type="title"/>
          </p:nvPr>
        </p:nvSpPr>
        <p:spPr/>
        <p:txBody>
          <a:bodyPr/>
          <a:lstStyle/>
          <a:p>
            <a:r>
              <a:rPr lang="en-US" altLang="ko-KR" dirty="0"/>
              <a:t>Recursion</a:t>
            </a:r>
            <a:endParaRPr lang="ko-KR" altLang="en-US" dirty="0"/>
          </a:p>
        </p:txBody>
      </p:sp>
      <p:sp>
        <p:nvSpPr>
          <p:cNvPr id="3" name="내용 개체 틀 2">
            <a:extLst>
              <a:ext uri="{FF2B5EF4-FFF2-40B4-BE49-F238E27FC236}">
                <a16:creationId xmlns:a16="http://schemas.microsoft.com/office/drawing/2014/main" id="{A885F760-81D7-EB3F-5914-7ADE1592FD3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0308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Recursion Function</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 안에서 자기 자신을 호출하는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파이썬 기준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996</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번 까지만 호출 가능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en-US" altLang="ko-KR"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RecursionError</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Escape </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조건이 반드시 있어야 함</a:t>
            </a:r>
            <a:endPar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4" name="TextBox 21">
            <a:extLst>
              <a:ext uri="{FF2B5EF4-FFF2-40B4-BE49-F238E27FC236}">
                <a16:creationId xmlns:a16="http://schemas.microsoft.com/office/drawing/2014/main" id="{E3B4918F-AF9F-4EDE-5A2F-D9BC6193B361}"/>
              </a:ext>
            </a:extLst>
          </p:cNvPr>
          <p:cNvSpPr txBox="1"/>
          <p:nvPr/>
        </p:nvSpPr>
        <p:spPr>
          <a:xfrm>
            <a:off x="825313" y="1227623"/>
            <a:ext cx="7932624" cy="656718"/>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 예시 </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큰 틀</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5" name="TextBox 22">
            <a:extLst>
              <a:ext uri="{FF2B5EF4-FFF2-40B4-BE49-F238E27FC236}">
                <a16:creationId xmlns:a16="http://schemas.microsoft.com/office/drawing/2014/main" id="{2F0CB52F-7A1A-C1D1-30F7-758388B3C404}"/>
              </a:ext>
            </a:extLst>
          </p:cNvPr>
          <p:cNvSpPr txBox="1"/>
          <p:nvPr/>
        </p:nvSpPr>
        <p:spPr>
          <a:xfrm>
            <a:off x="3147623" y="2474872"/>
            <a:ext cx="5896753" cy="2868478"/>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def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 :</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if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조건문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값</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함수 내용</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a:t>
            </a:r>
            <a:endPar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97719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110010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30107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4: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110010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71516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r>
              <a:rPr lang="en-US" altLang="ko-KR" dirty="0"/>
              <a:t>No, it is entirely possible that there is a test case for which your solution fails. In the extremely rare case that test cases are added after the end of the contest, solutions that previously received full credit often fail to receive full credit afterward.</a:t>
            </a:r>
          </a:p>
          <a:p>
            <a:endParaRPr lang="en-US" altLang="ko-KR" dirty="0"/>
          </a:p>
          <a:p>
            <a:endParaRPr lang="ko-KR" altLang="en-US" dirty="0"/>
          </a:p>
        </p:txBody>
      </p:sp>
    </p:spTree>
    <p:extLst>
      <p:ext uri="{BB962C8B-B14F-4D97-AF65-F5344CB8AC3E}">
        <p14:creationId xmlns:p14="http://schemas.microsoft.com/office/powerpoint/2010/main" val="2484429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algn="ctr">
              <a:lnSpc>
                <a:spcPts val="3560"/>
              </a:lnSpc>
            </a:pPr>
            <a:r>
              <a:rPr lang="en-US" sz="6000" dirty="0">
                <a:solidFill>
                  <a:srgbClr val="3E67C8"/>
                </a:solidFill>
                <a:latin typeface="210 만복이 R" panose="02020603020101020101" pitchFamily="18" charset="-127"/>
                <a:ea typeface="210 만복이 R" panose="02020603020101020101" pitchFamily="18" charset="-127"/>
                <a:cs typeface="Montserrat Semi-Bold"/>
                <a:sym typeface="Montserrat Semi-Bold"/>
              </a:rPr>
              <a:t>Selection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algn="ctr">
              <a:lnSpc>
                <a:spcPts val="5050"/>
              </a:lnSpc>
            </a:pP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a:t>
            </a:r>
            <a:endPar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algn="ctr">
              <a:lnSpc>
                <a:spcPts val="1870"/>
              </a:lnSpc>
            </a:pPr>
            <a:r>
              <a:rPr lang="en-US" sz="2800" dirty="0">
                <a:solidFill>
                  <a:srgbClr val="3E67C8"/>
                </a:solidFill>
                <a:latin typeface="210 만복이 R" panose="02020603020101020101" pitchFamily="18" charset="-127"/>
                <a:ea typeface="210 만복이 R" panose="02020603020101020101" pitchFamily="18" charset="-127"/>
                <a:cs typeface="Montserrat"/>
                <a:sym typeface="Montserrat"/>
              </a:rPr>
              <a:t>Algorithm - Sorting1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algn="ctr">
              <a:lnSpc>
                <a:spcPts val="5050"/>
              </a:lnSpc>
            </a:pP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정렬이란</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제자리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정렬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783654" lvl="2"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입력</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배열</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이외에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다른</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추가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메모리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필요X</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알맞은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순서에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어떤</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자료를</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넣을지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찾아</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교체시키는</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p>
          <a:p>
            <a:pPr marL="478839" lvl="1" indent="-239419">
              <a:lnSpc>
                <a:spcPct val="150000"/>
              </a:lnSpc>
              <a:buFont typeface="Arial"/>
              <a:buChar char="•"/>
            </a:pP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565304" y="423537"/>
            <a:ext cx="4457192" cy="6220705"/>
          </a:xfrm>
          <a:custGeom>
            <a:avLst/>
            <a:gdLst/>
            <a:ahLst/>
            <a:cxnLst/>
            <a:rect l="l" t="t" r="r" b="b"/>
            <a:pathLst>
              <a:path w="5384341" h="7514686">
                <a:moveTo>
                  <a:pt x="0" y="0"/>
                </a:moveTo>
                <a:lnTo>
                  <a:pt x="5384341" y="0"/>
                </a:lnTo>
                <a:lnTo>
                  <a:pt x="5384341" y="7514686"/>
                </a:lnTo>
                <a:lnTo>
                  <a:pt x="0" y="7514686"/>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과정</a:t>
            </a:r>
          </a:p>
        </p:txBody>
      </p:sp>
      <p:sp>
        <p:nvSpPr>
          <p:cNvPr id="25" name="TextBox 25"/>
          <p:cNvSpPr txBox="1"/>
          <p:nvPr/>
        </p:nvSpPr>
        <p:spPr>
          <a:xfrm>
            <a:off x="747502" y="2400254"/>
            <a:ext cx="5546099" cy="2705356"/>
          </a:xfrm>
          <a:prstGeom prst="rect">
            <a:avLst/>
          </a:prstGeom>
        </p:spPr>
        <p:txBody>
          <a:bodyPr lIns="0" tIns="0" rIns="0" bIns="0" rtlCol="0" anchor="t">
            <a:spAutoFit/>
          </a:bodyPr>
          <a:lstStyle/>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[1]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주어진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중에서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최솟값을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찾기</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[2] 그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앞에</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교체</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[3]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처음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뺀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나머지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같은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방법으로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정렬</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[4]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하나의</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원소만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남을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때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까지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위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과정</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반복</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293601" y="1282148"/>
            <a:ext cx="5688941" cy="5024539"/>
          </a:xfrm>
          <a:custGeom>
            <a:avLst/>
            <a:gdLst/>
            <a:ahLst/>
            <a:cxnLst/>
            <a:rect l="l" t="t" r="r" b="b"/>
            <a:pathLst>
              <a:path w="7531402" h="6651822">
                <a:moveTo>
                  <a:pt x="0" y="0"/>
                </a:moveTo>
                <a:lnTo>
                  <a:pt x="7531402" y="0"/>
                </a:lnTo>
                <a:lnTo>
                  <a:pt x="7531402" y="6651823"/>
                </a:lnTo>
                <a:lnTo>
                  <a:pt x="0" y="6651823"/>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코드</a:t>
            </a:r>
          </a:p>
        </p:txBody>
      </p:sp>
      <p:sp>
        <p:nvSpPr>
          <p:cNvPr id="26" name="TextBox 26"/>
          <p:cNvSpPr txBox="1"/>
          <p:nvPr/>
        </p:nvSpPr>
        <p:spPr>
          <a:xfrm>
            <a:off x="478839" y="2384308"/>
            <a:ext cx="5718761" cy="3899016"/>
          </a:xfrm>
          <a:prstGeom prst="rect">
            <a:avLst/>
          </a:prstGeom>
        </p:spPr>
        <p:txBody>
          <a:bodyPr wrap="square" lIns="0" tIns="0" rIns="0" bIns="0" rtlCol="0" anchor="t">
            <a:spAutoFit/>
          </a:bodyPr>
          <a:lstStyle/>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크기</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2: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입력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4: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실행</a:t>
            </a:r>
            <a:r>
              <a:rPr lang="en-US" sz="2667" dirty="0">
                <a:solidFill>
                  <a:srgbClr val="3E67C8"/>
                </a:solidFill>
                <a:latin typeface="210 만복이 R" panose="02020603020101020101" pitchFamily="18" charset="-127"/>
                <a:ea typeface="210 만복이 R" panose="02020603020101020101" pitchFamily="18" charset="-127"/>
                <a:sym typeface="Montserrat"/>
              </a:rPr>
              <a:t> (n-1 인 </a:t>
            </a:r>
            <a:r>
              <a:rPr lang="en-US" sz="2667" dirty="0" err="1">
                <a:solidFill>
                  <a:srgbClr val="3E67C8"/>
                </a:solidFill>
                <a:latin typeface="210 만복이 R" panose="02020603020101020101" pitchFamily="18" charset="-127"/>
                <a:ea typeface="210 만복이 R" panose="02020603020101020101" pitchFamily="18" charset="-127"/>
                <a:sym typeface="Montserrat"/>
              </a:rPr>
              <a:t>이유는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마지막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숫자는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알아서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정렬되기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때문</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5: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최소를</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자신으로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설정</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6: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자기자신</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후부터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9: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아니라면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교체</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14: </a:t>
            </a:r>
            <a:r>
              <a:rPr lang="en-US" sz="2667" dirty="0" err="1">
                <a:solidFill>
                  <a:srgbClr val="3E67C8"/>
                </a:solidFill>
                <a:latin typeface="210 만복이 R" panose="02020603020101020101" pitchFamily="18" charset="-127"/>
                <a:ea typeface="210 만복이 R" panose="02020603020101020101" pitchFamily="18" charset="-127"/>
                <a:sym typeface="Montserrat"/>
              </a:rPr>
              <a:t>출력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선택 정렬을 수행할 때 각 값의 이동 거리 구하기 </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배열은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1~N</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 한 번씩 등장하는 수열</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Input2:		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1 3 5 2 4					1 2 3 4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0 2 3 1 2		Output2:		0 0 0 0 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660703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Insertion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자료 배열의 모든 요소를 앞에서부터 차례대로 이미 정렬된 배열 부분과 비교하여 알맞은 위치에 삽입</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자료부터 시작하여 왼쪽의 자료들과 비교</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93"/>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5" name="TextBox 25"/>
          <p:cNvSpPr txBox="1"/>
          <p:nvPr/>
        </p:nvSpPr>
        <p:spPr>
          <a:xfrm>
            <a:off x="747502" y="2123166"/>
            <a:ext cx="5838025" cy="2705356"/>
          </a:xfrm>
          <a:prstGeom prst="rect">
            <a:avLst/>
          </a:prstGeom>
        </p:spPr>
        <p:txBody>
          <a:bodyPr wrap="square" lIns="0" tIns="0" rIns="0" bIns="0" rtlCol="0" anchor="t">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두 번째 자료부터 시작</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왼쪽의 자료와 계속 비교하며 알맞은 위치 탐색</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알맞은 위치를 찾았다면 자료들을 모두 오른쪽으로 이동시키고 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모든 자료가 알맞은 위치를 찾을 때 까지 반복</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p:txBody>
      </p:sp>
      <p:pic>
        <p:nvPicPr>
          <p:cNvPr id="1026" name="Picture 2">
            <a:extLst>
              <a:ext uri="{FF2B5EF4-FFF2-40B4-BE49-F238E27FC236}">
                <a16:creationId xmlns:a16="http://schemas.microsoft.com/office/drawing/2014/main" id="{0A39ECFD-CC1E-9ACA-2229-5DC3A9CB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20" y="321418"/>
            <a:ext cx="4688708" cy="621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반복문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실행</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(1</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부터 실행인 이유는 첫번째는 오른쪽에 비교할 자료가 없기 때문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 선택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오른쪽으로 탐색</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큰 경우 오른쪽으로</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작은 경우 탐색 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5" name="그림 4">
            <a:extLst>
              <a:ext uri="{FF2B5EF4-FFF2-40B4-BE49-F238E27FC236}">
                <a16:creationId xmlns:a16="http://schemas.microsoft.com/office/drawing/2014/main" id="{8F1E0262-E9B4-3128-BDD3-5FE68E32E62D}"/>
              </a:ext>
            </a:extLst>
          </p:cNvPr>
          <p:cNvPicPr>
            <a:picLocks noChangeAspect="1"/>
          </p:cNvPicPr>
          <p:nvPr/>
        </p:nvPicPr>
        <p:blipFill>
          <a:blip r:embed="rId3"/>
          <a:stretch>
            <a:fillRect/>
          </a:stretch>
        </p:blipFill>
        <p:spPr>
          <a:xfrm>
            <a:off x="6293601" y="1282148"/>
            <a:ext cx="5636361" cy="429370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삽입 정렬 과정 중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k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번째의 배열 상태 출력하기</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예외</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k</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가 정렬 횟수보다 클 경우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출력</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2			Input2:		5 7</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1 3 5 2					4 1 3 5 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1 3 4 5 2		Output2: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282097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pPr marL="0" indent="0">
              <a:buNone/>
            </a:pPr>
            <a:r>
              <a:rPr lang="en-US" altLang="ko-KR" b="0" i="0" dirty="0">
                <a:effectLst/>
                <a:latin typeface="Inter var"/>
              </a:rPr>
              <a:t>No, it is entirely possible that there is a test case for which your solution fails. In the extremely rare case that test cases are added after the end of the contest, solutions that previously received full credit often fail to receive full credit afterward.</a:t>
            </a:r>
            <a:endParaRPr lang="en-US" altLang="ko-KR" dirty="0"/>
          </a:p>
          <a:p>
            <a:endParaRPr lang="ko-KR" altLang="en-US" dirty="0"/>
          </a:p>
        </p:txBody>
      </p:sp>
    </p:spTree>
    <p:extLst>
      <p:ext uri="{BB962C8B-B14F-4D97-AF65-F5344CB8AC3E}">
        <p14:creationId xmlns:p14="http://schemas.microsoft.com/office/powerpoint/2010/main" val="115418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Counting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개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입력받은</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등장횟수 저장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C</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비교가 아니라 등장 횟수에 따라 위치가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정해짐</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O(n*k) _ n</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은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는</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2781660" y="427640"/>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a:extLst>
              <a:ext uri="{FF2B5EF4-FFF2-40B4-BE49-F238E27FC236}">
                <a16:creationId xmlns:a16="http://schemas.microsoft.com/office/drawing/2014/main" id="{247A425E-D33C-958F-CD8F-7762B635B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6" y="1207689"/>
            <a:ext cx="3365630"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99BBA7-2C71-2A01-EF92-77B2AFFA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778" y="1207689"/>
            <a:ext cx="3819327" cy="176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9BD5D4-DBC5-4882-E461-DD76D00D2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597" y="1207689"/>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9A84F1-B738-6831-F852-5E9A8434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56"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72622CB-11C8-112C-C73C-0CC33E620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037" y="3866027"/>
            <a:ext cx="3806982"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0FED-3491-C0C8-C110-518BF4A3F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073"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6">
            <a:extLst>
              <a:ext uri="{FF2B5EF4-FFF2-40B4-BE49-F238E27FC236}">
                <a16:creationId xmlns:a16="http://schemas.microsoft.com/office/drawing/2014/main" id="{14D4A4E9-6BE8-E9F1-A3FC-479A2334C918}"/>
              </a:ext>
            </a:extLst>
          </p:cNvPr>
          <p:cNvSpPr txBox="1"/>
          <p:nvPr/>
        </p:nvSpPr>
        <p:spPr>
          <a:xfrm>
            <a:off x="302657"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 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7" name="TextBox 26">
            <a:extLst>
              <a:ext uri="{FF2B5EF4-FFF2-40B4-BE49-F238E27FC236}">
                <a16:creationId xmlns:a16="http://schemas.microsoft.com/office/drawing/2014/main" id="{9348E864-885D-DFD7-FC32-6F3422A5CC51}"/>
              </a:ext>
            </a:extLst>
          </p:cNvPr>
          <p:cNvSpPr txBox="1"/>
          <p:nvPr/>
        </p:nvSpPr>
        <p:spPr>
          <a:xfrm>
            <a:off x="3773778"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등장횟수 저장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8" name="TextBox 26">
            <a:extLst>
              <a:ext uri="{FF2B5EF4-FFF2-40B4-BE49-F238E27FC236}">
                <a16:creationId xmlns:a16="http://schemas.microsoft.com/office/drawing/2014/main" id="{F5878BD6-6467-F35E-9A3C-8445ED4E54FF}"/>
              </a:ext>
            </a:extLst>
          </p:cNvPr>
          <p:cNvSpPr txBox="1"/>
          <p:nvPr/>
        </p:nvSpPr>
        <p:spPr>
          <a:xfrm>
            <a:off x="7698596" y="3080310"/>
            <a:ext cx="4331803"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값들을 누적합으로 만들기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9" name="TextBox 26">
            <a:extLst>
              <a:ext uri="{FF2B5EF4-FFF2-40B4-BE49-F238E27FC236}">
                <a16:creationId xmlns:a16="http://schemas.microsoft.com/office/drawing/2014/main" id="{355ED8BA-3D7A-D42C-5069-DC199A8D22EA}"/>
              </a:ext>
            </a:extLst>
          </p:cNvPr>
          <p:cNvSpPr txBox="1"/>
          <p:nvPr/>
        </p:nvSpPr>
        <p:spPr>
          <a:xfrm>
            <a:off x="302657" y="5759213"/>
            <a:ext cx="7767362" cy="849463"/>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맨 뒤부터 확인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끝까지 반복</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endPar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값을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위치에 따라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저장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-&gt; B -= 1</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11" name="TextBox 26">
            <a:extLst>
              <a:ext uri="{FF2B5EF4-FFF2-40B4-BE49-F238E27FC236}">
                <a16:creationId xmlns:a16="http://schemas.microsoft.com/office/drawing/2014/main" id="{04A27AC1-82D5-1624-D914-7B5ADF042BD8}"/>
              </a:ext>
            </a:extLst>
          </p:cNvPr>
          <p:cNvSpPr txBox="1"/>
          <p:nvPr/>
        </p:nvSpPr>
        <p:spPr>
          <a:xfrm>
            <a:off x="8211072" y="5775424"/>
            <a:ext cx="3819327"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가 정렬된 배열</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중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max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길이만큼</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등장횟수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누적합으로 만들기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맨 뒤부터 확인</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인덱스 하나 줄이기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3" name="그림 2">
            <a:extLst>
              <a:ext uri="{FF2B5EF4-FFF2-40B4-BE49-F238E27FC236}">
                <a16:creationId xmlns:a16="http://schemas.microsoft.com/office/drawing/2014/main" id="{49961A03-69E4-197F-EEA1-6475E2D0D031}"/>
              </a:ext>
            </a:extLst>
          </p:cNvPr>
          <p:cNvPicPr>
            <a:picLocks noChangeAspect="1"/>
          </p:cNvPicPr>
          <p:nvPr/>
        </p:nvPicPr>
        <p:blipFill>
          <a:blip r:embed="rId3"/>
          <a:stretch>
            <a:fillRect/>
          </a:stretch>
        </p:blipFill>
        <p:spPr>
          <a:xfrm>
            <a:off x="6217686" y="1421083"/>
            <a:ext cx="5781564" cy="43950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Python </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기본 문법</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 / Sorted</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Sorting0</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list.sort</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변경</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 정렬</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None</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sorted()</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보존</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튜플</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딕셔너리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배열을 리스트 형태로 반환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extLst>
      <p:ext uri="{BB962C8B-B14F-4D97-AF65-F5344CB8AC3E}">
        <p14:creationId xmlns:p14="http://schemas.microsoft.com/office/powerpoint/2010/main" val="3145515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함수에 쓰일 수 있는 매개변수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값을 정해줌에 따라 정렬 기준을 정해줄 수 있음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함수를 매개변수에 저장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-&gt;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 함수가 정렬 기준이 됨</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734082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pic>
        <p:nvPicPr>
          <p:cNvPr id="3" name="그림 2">
            <a:extLst>
              <a:ext uri="{FF2B5EF4-FFF2-40B4-BE49-F238E27FC236}">
                <a16:creationId xmlns:a16="http://schemas.microsoft.com/office/drawing/2014/main" id="{5477D5E7-B275-76E6-0FCB-CC6EAAC342E2}"/>
              </a:ext>
            </a:extLst>
          </p:cNvPr>
          <p:cNvPicPr>
            <a:picLocks noChangeAspect="1"/>
          </p:cNvPicPr>
          <p:nvPr/>
        </p:nvPicPr>
        <p:blipFill>
          <a:blip r:embed="rId3"/>
          <a:stretch>
            <a:fillRect/>
          </a:stretch>
        </p:blipFill>
        <p:spPr>
          <a:xfrm>
            <a:off x="216080" y="2302659"/>
            <a:ext cx="5879920" cy="2779345"/>
          </a:xfrm>
          <a:prstGeom prst="rect">
            <a:avLst/>
          </a:prstGeom>
        </p:spPr>
      </p:pic>
      <p:pic>
        <p:nvPicPr>
          <p:cNvPr id="5" name="그림 4">
            <a:extLst>
              <a:ext uri="{FF2B5EF4-FFF2-40B4-BE49-F238E27FC236}">
                <a16:creationId xmlns:a16="http://schemas.microsoft.com/office/drawing/2014/main" id="{25DED03D-6186-4CA2-1CAC-F5638000B016}"/>
              </a:ext>
            </a:extLst>
          </p:cNvPr>
          <p:cNvPicPr>
            <a:picLocks noChangeAspect="1"/>
          </p:cNvPicPr>
          <p:nvPr/>
        </p:nvPicPr>
        <p:blipFill>
          <a:blip r:embed="rId4"/>
          <a:stretch>
            <a:fillRect/>
          </a:stretch>
        </p:blipFill>
        <p:spPr>
          <a:xfrm>
            <a:off x="4808397" y="5288917"/>
            <a:ext cx="7097343" cy="1278962"/>
          </a:xfrm>
          <a:prstGeom prst="rect">
            <a:avLst/>
          </a:prstGeom>
        </p:spPr>
      </p:pic>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그냥 출력</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첫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과목</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점수</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0780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회용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이름 없음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한 줄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짜리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2" name="사각형: 둥근 모서리 1">
            <a:extLst>
              <a:ext uri="{FF2B5EF4-FFF2-40B4-BE49-F238E27FC236}">
                <a16:creationId xmlns:a16="http://schemas.microsoft.com/office/drawing/2014/main" id="{B76546A3-8E2D-C1DC-35B6-9E3F97280025}"/>
              </a:ext>
            </a:extLst>
          </p:cNvPr>
          <p:cNvSpPr/>
          <p:nvPr/>
        </p:nvSpPr>
        <p:spPr>
          <a:xfrm>
            <a:off x="6963508" y="3037977"/>
            <a:ext cx="3365686" cy="100232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lambda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입력</a:t>
            </a: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 :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반환</a:t>
            </a:r>
            <a:endPar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0291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0E158-2457-CC3A-3F5F-90F3008E6B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27B43FFA-5B0F-1736-0163-BD643E613BF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E96FE2F-886C-EA0F-71C2-F6EF1020C616}"/>
              </a:ext>
            </a:extLst>
          </p:cNvPr>
          <p:cNvPicPr>
            <a:picLocks noChangeAspect="1"/>
          </p:cNvPicPr>
          <p:nvPr/>
        </p:nvPicPr>
        <p:blipFill>
          <a:blip r:embed="rId2"/>
          <a:stretch>
            <a:fillRect/>
          </a:stretch>
        </p:blipFill>
        <p:spPr>
          <a:xfrm>
            <a:off x="170623" y="1676155"/>
            <a:ext cx="11850754" cy="3505689"/>
          </a:xfrm>
          <a:prstGeom prst="rect">
            <a:avLst/>
          </a:prstGeom>
        </p:spPr>
      </p:pic>
    </p:spTree>
    <p:extLst>
      <p:ext uri="{BB962C8B-B14F-4D97-AF65-F5344CB8AC3E}">
        <p14:creationId xmlns:p14="http://schemas.microsoft.com/office/powerpoint/2010/main" val="290170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map</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과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filter</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로써 사용</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390A5975-6002-37E9-1C24-71F7A8CFDC31}"/>
              </a:ext>
            </a:extLst>
          </p:cNvPr>
          <p:cNvPicPr>
            <a:picLocks noChangeAspect="1"/>
          </p:cNvPicPr>
          <p:nvPr/>
        </p:nvPicPr>
        <p:blipFill>
          <a:blip r:embed="rId3"/>
          <a:stretch>
            <a:fillRect/>
          </a:stretch>
        </p:blipFill>
        <p:spPr>
          <a:xfrm>
            <a:off x="437690" y="2539200"/>
            <a:ext cx="5596058" cy="2292830"/>
          </a:xfrm>
          <a:prstGeom prst="rect">
            <a:avLst/>
          </a:prstGeom>
        </p:spPr>
      </p:pic>
      <p:pic>
        <p:nvPicPr>
          <p:cNvPr id="9" name="그림 8">
            <a:extLst>
              <a:ext uri="{FF2B5EF4-FFF2-40B4-BE49-F238E27FC236}">
                <a16:creationId xmlns:a16="http://schemas.microsoft.com/office/drawing/2014/main" id="{87C0B0DB-42DD-EF19-BE7D-69D07CF759C4}"/>
              </a:ext>
            </a:extLst>
          </p:cNvPr>
          <p:cNvPicPr>
            <a:picLocks noChangeAspect="1"/>
          </p:cNvPicPr>
          <p:nvPr/>
        </p:nvPicPr>
        <p:blipFill rotWithShape="1">
          <a:blip r:embed="rId4"/>
          <a:srcRect t="4398"/>
          <a:stretch/>
        </p:blipFill>
        <p:spPr>
          <a:xfrm>
            <a:off x="5119423" y="5337747"/>
            <a:ext cx="6513594" cy="1160721"/>
          </a:xfrm>
          <a:prstGeom prst="rect">
            <a:avLst/>
          </a:prstGeom>
        </p:spPr>
      </p:pic>
    </p:spTree>
    <p:extLst>
      <p:ext uri="{BB962C8B-B14F-4D97-AF65-F5344CB8AC3E}">
        <p14:creationId xmlns:p14="http://schemas.microsoft.com/office/powerpoint/2010/main" val="2274867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.sort()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를 사용하여 배열 내림차순</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(hint: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reverse=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 1 2 4 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 4 3 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배열을 입력 받고 제곱을 한 후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이상만 남겨서 출력</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4 7 2 3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16 49 25</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791470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 순으로 오름차순 정렬</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형식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Output1:			Input2:	Output2: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2 92 93				5		5 90 90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90 95		1 90 95				1 87 95		1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92 93		3 87 99			2 90 95	4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87 99					3 99 99		2 90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87 95	3 99 99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5 90 90</a:t>
            </a:r>
            <a:endParaRPr kumimoji="0" lang="ko-KR" altLang="en-US"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2982314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Search</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4152837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Exhaustive</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 </a:t>
            </a:r>
            <a:r>
              <a:rPr kumimoji="0" lang="en-US" altLang="ko-KR"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Search</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하나하나 모두 탐색하는 방법</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경우에 따라 적합하기도 하지만 대체로 비효율적</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Brute Force –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무식하게 가능한 경우의 수 다 해보겠다는 뜻</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직관적</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이해 쉬움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정확한 결과값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가장 확실한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8" y="1520462"/>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 </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4" name="TextBox 22">
            <a:extLst>
              <a:ext uri="{FF2B5EF4-FFF2-40B4-BE49-F238E27FC236}">
                <a16:creationId xmlns:a16="http://schemas.microsoft.com/office/drawing/2014/main" id="{C03034A3-01B4-E0C6-07A7-21A83A2ACA78}"/>
              </a:ext>
            </a:extLst>
          </p:cNvPr>
          <p:cNvSpPr txBox="1"/>
          <p:nvPr/>
        </p:nvSpPr>
        <p:spPr>
          <a:xfrm>
            <a:off x="928253" y="2474231"/>
            <a:ext cx="10335491" cy="3112519"/>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자물쇠 비밀번호 까먹었을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주어진 수열에 특정한 값이 있는지 판단 여부를 할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주사위 두개를 굴려 합이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6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이상인 경우의 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Binary Search</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4175"/>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1391150"/>
          </a:xfrm>
          <a:prstGeom prst="rect">
            <a:avLst/>
          </a:prstGeom>
        </p:spPr>
        <p:txBody>
          <a:bodyPr wrap="square" lIns="0" tIns="0" rIns="0" bIns="0" rtlCol="0" anchor="t">
            <a:spAutoFit/>
          </a:bodyPr>
          <a:lstStyle/>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에서 정해진 수를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O(log 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C33408-66DD-0E3E-7989-4CD9598B6ED7}"/>
              </a:ext>
            </a:extLst>
          </p:cNvPr>
          <p:cNvSpPr>
            <a:spLocks noGrp="1"/>
          </p:cNvSpPr>
          <p:nvPr>
            <p:ph type="title"/>
          </p:nvPr>
        </p:nvSpPr>
        <p:spPr/>
        <p:txBody>
          <a:bodyPr/>
          <a:lstStyle/>
          <a:p>
            <a:r>
              <a:rPr lang="en-US" altLang="ko-KR" dirty="0"/>
              <a:t>Input, Output </a:t>
            </a:r>
            <a:r>
              <a:rPr lang="ko-KR" altLang="en-US" dirty="0"/>
              <a:t>처리하기</a:t>
            </a:r>
          </a:p>
        </p:txBody>
      </p:sp>
      <p:sp>
        <p:nvSpPr>
          <p:cNvPr id="3" name="내용 개체 틀 2">
            <a:extLst>
              <a:ext uri="{FF2B5EF4-FFF2-40B4-BE49-F238E27FC236}">
                <a16:creationId xmlns:a16="http://schemas.microsoft.com/office/drawing/2014/main" id="{11B654E3-866A-F32B-3A31-D0A3B602DC76}"/>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25DA0695-1E87-CAC1-1BEF-B70F295DB38E}"/>
              </a:ext>
            </a:extLst>
          </p:cNvPr>
          <p:cNvPicPr>
            <a:picLocks noChangeAspect="1"/>
          </p:cNvPicPr>
          <p:nvPr/>
        </p:nvPicPr>
        <p:blipFill>
          <a:blip r:embed="rId3"/>
          <a:stretch>
            <a:fillRect/>
          </a:stretch>
        </p:blipFill>
        <p:spPr>
          <a:xfrm>
            <a:off x="0" y="2431266"/>
            <a:ext cx="12192000" cy="1995467"/>
          </a:xfrm>
          <a:prstGeom prst="rect">
            <a:avLst/>
          </a:prstGeom>
        </p:spPr>
      </p:pic>
    </p:spTree>
    <p:extLst>
      <p:ext uri="{BB962C8B-B14F-4D97-AF65-F5344CB8AC3E}">
        <p14:creationId xmlns:p14="http://schemas.microsoft.com/office/powerpoint/2010/main" val="308625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DA257835-B5CC-F533-89AB-E9A5EC8783B7}"/>
              </a:ext>
            </a:extLst>
          </p:cNvPr>
          <p:cNvPicPr>
            <a:picLocks noChangeAspect="1"/>
          </p:cNvPicPr>
          <p:nvPr/>
        </p:nvPicPr>
        <p:blipFill>
          <a:blip r:embed="rId3"/>
          <a:stretch>
            <a:fillRect/>
          </a:stretch>
        </p:blipFill>
        <p:spPr>
          <a:xfrm>
            <a:off x="2635063" y="872762"/>
            <a:ext cx="6921873" cy="5370603"/>
          </a:xfrm>
          <a:prstGeom prst="rect">
            <a:avLst/>
          </a:prstGeom>
        </p:spPr>
      </p:pic>
    </p:spTree>
    <p:extLst>
      <p:ext uri="{BB962C8B-B14F-4D97-AF65-F5344CB8AC3E}">
        <p14:creationId xmlns:p14="http://schemas.microsoft.com/office/powerpoint/2010/main" val="3878421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순서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332510" y="1312882"/>
            <a:ext cx="11526980" cy="4074192"/>
          </a:xfrm>
          <a:prstGeom prst="rect">
            <a:avLst/>
          </a:prstGeom>
        </p:spPr>
        <p:txBody>
          <a:bodyPr wrap="square" lIns="0" tIns="0" rIns="0" bIns="0" rtlCol="0" anchor="t">
            <a:spAutoFit/>
          </a:bodyPr>
          <a:lstStyle/>
          <a:p>
            <a:pPr marL="696620" marR="0" lvl="1" indent="-457200" algn="l" defTabSz="914400" rtl="0" eaLnBrk="1" fontAlgn="auto" latinLnBrk="1" hangingPunct="1">
              <a:lnSpc>
                <a:spcPct val="150000"/>
              </a:lnSpc>
              <a:spcBef>
                <a:spcPts val="0"/>
              </a:spcBef>
              <a:spcAft>
                <a:spcPts val="0"/>
              </a:spcAft>
              <a:buClrTx/>
              <a:buSzTx/>
              <a:buFontTx/>
              <a:buChar char="-"/>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right, mid</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를 </a:t>
            </a:r>
            <a:r>
              <a:rPr kumimoji="0" lang="ko-KR" altLang="en-US" sz="30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잡아줌</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첫 </a:t>
            </a:r>
            <a:r>
              <a:rPr kumimoji="0" lang="ko-KR" altLang="en-US" sz="2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번째는</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마지막은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리스트의 중간 값은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a:t>
            </a: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여기서 값보단 리스트의 인덱스로 잡는 것이 더 범용적으로 사용할 수 있음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endPar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mid </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값과 찾고자 하는 값 비교</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크면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 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작으면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로 세팅</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left &gt; right</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될 때까지 위 반복</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53654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13B7D899-8A4C-7ABF-8D4E-F84F9448750D}"/>
              </a:ext>
            </a:extLst>
          </p:cNvPr>
          <p:cNvPicPr>
            <a:picLocks noChangeAspect="1"/>
          </p:cNvPicPr>
          <p:nvPr/>
        </p:nvPicPr>
        <p:blipFill>
          <a:blip r:embed="rId3"/>
          <a:stretch>
            <a:fillRect/>
          </a:stretch>
        </p:blipFill>
        <p:spPr>
          <a:xfrm>
            <a:off x="754898" y="1529742"/>
            <a:ext cx="7251671" cy="4890231"/>
          </a:xfrm>
          <a:prstGeom prst="rect">
            <a:avLst/>
          </a:prstGeom>
        </p:spPr>
      </p:pic>
    </p:spTree>
    <p:extLst>
      <p:ext uri="{BB962C8B-B14F-4D97-AF65-F5344CB8AC3E}">
        <p14:creationId xmlns:p14="http://schemas.microsoft.com/office/powerpoint/2010/main" val="4229364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그래프 탐색 알고리즘</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&amp; 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a:t>
            </a:r>
          </a:p>
        </p:txBody>
      </p:sp>
    </p:spTree>
    <p:extLst>
      <p:ext uri="{BB962C8B-B14F-4D97-AF65-F5344CB8AC3E}">
        <p14:creationId xmlns:p14="http://schemas.microsoft.com/office/powerpoint/2010/main" val="1401981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란?</a:t>
            </a:r>
          </a:p>
        </p:txBody>
      </p:sp>
      <p:pic>
        <p:nvPicPr>
          <p:cNvPr id="1026" name="Picture 2">
            <a:extLst>
              <a:ext uri="{FF2B5EF4-FFF2-40B4-BE49-F238E27FC236}">
                <a16:creationId xmlns:a16="http://schemas.microsoft.com/office/drawing/2014/main" id="{36F091ED-EA88-A765-6C9D-B81C3DC73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11" y="1520462"/>
            <a:ext cx="6097776" cy="27334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2">
            <a:extLst>
              <a:ext uri="{FF2B5EF4-FFF2-40B4-BE49-F238E27FC236}">
                <a16:creationId xmlns:a16="http://schemas.microsoft.com/office/drawing/2014/main" id="{4DE3AC07-A959-2106-F5BE-6A0D140D06DA}"/>
              </a:ext>
            </a:extLst>
          </p:cNvPr>
          <p:cNvSpPr txBox="1"/>
          <p:nvPr/>
        </p:nvSpPr>
        <p:spPr>
          <a:xfrm>
            <a:off x="6728790" y="1520462"/>
            <a:ext cx="5227984" cy="4517821"/>
          </a:xfrm>
          <a:prstGeom prst="rect">
            <a:avLst/>
          </a:prstGeom>
        </p:spPr>
        <p:txBody>
          <a:bodyPr wrap="square" lIns="0" tIns="0" rIns="0" bIns="0" rtlCol="0" anchor="t">
            <a:no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객체 간의 관계를 표현하는 자료구조</a:t>
            </a:r>
            <a:endPar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실제 사물이나 현상을 정점과 노드와 간선으로 표현</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334581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그래프의 종류</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0" name="Picture 2">
            <a:extLst>
              <a:ext uri="{FF2B5EF4-FFF2-40B4-BE49-F238E27FC236}">
                <a16:creationId xmlns:a16="http://schemas.microsoft.com/office/drawing/2014/main" id="{06656DE2-A9B6-4D28-75B9-2E803F012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358" y="1357314"/>
            <a:ext cx="2606501" cy="1674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1">
            <a:extLst>
              <a:ext uri="{FF2B5EF4-FFF2-40B4-BE49-F238E27FC236}">
                <a16:creationId xmlns:a16="http://schemas.microsoft.com/office/drawing/2014/main" id="{0DF656B8-DEE4-CEFE-4FF4-68C2D05873AE}"/>
              </a:ext>
            </a:extLst>
          </p:cNvPr>
          <p:cNvSpPr txBox="1"/>
          <p:nvPr/>
        </p:nvSpPr>
        <p:spPr>
          <a:xfrm>
            <a:off x="1103245" y="3031436"/>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무방향</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연결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2" name="Picture 4">
            <a:extLst>
              <a:ext uri="{FF2B5EF4-FFF2-40B4-BE49-F238E27FC236}">
                <a16:creationId xmlns:a16="http://schemas.microsoft.com/office/drawing/2014/main" id="{D0D34328-C28B-E154-4A90-BB1A6DB2A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636" y="1326922"/>
            <a:ext cx="2606501" cy="1704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1">
            <a:extLst>
              <a:ext uri="{FF2B5EF4-FFF2-40B4-BE49-F238E27FC236}">
                <a16:creationId xmlns:a16="http://schemas.microsoft.com/office/drawing/2014/main" id="{1FC2D9AD-EC57-E49C-7FB1-4DC2ABFB3AC7}"/>
              </a:ext>
            </a:extLst>
          </p:cNvPr>
          <p:cNvSpPr txBox="1"/>
          <p:nvPr/>
        </p:nvSpPr>
        <p:spPr>
          <a:xfrm>
            <a:off x="4632511"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방향성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4" name="Picture 6">
            <a:extLst>
              <a:ext uri="{FF2B5EF4-FFF2-40B4-BE49-F238E27FC236}">
                <a16:creationId xmlns:a16="http://schemas.microsoft.com/office/drawing/2014/main" id="{7925E2EC-FA79-FC10-5D91-4C5906144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1914" y="1326923"/>
            <a:ext cx="2529970" cy="1704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1">
            <a:extLst>
              <a:ext uri="{FF2B5EF4-FFF2-40B4-BE49-F238E27FC236}">
                <a16:creationId xmlns:a16="http://schemas.microsoft.com/office/drawing/2014/main" id="{1612BC66-62D6-A310-57E1-444E791427A7}"/>
              </a:ext>
            </a:extLst>
          </p:cNvPr>
          <p:cNvSpPr txBox="1"/>
          <p:nvPr/>
        </p:nvSpPr>
        <p:spPr>
          <a:xfrm>
            <a:off x="7954524"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6" name="Picture 8">
            <a:extLst>
              <a:ext uri="{FF2B5EF4-FFF2-40B4-BE49-F238E27FC236}">
                <a16:creationId xmlns:a16="http://schemas.microsoft.com/office/drawing/2014/main" id="{F96A6EB6-3F2C-9A0B-E3AA-8404C2FB43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357" y="4107117"/>
            <a:ext cx="2606501" cy="1696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1">
            <a:extLst>
              <a:ext uri="{FF2B5EF4-FFF2-40B4-BE49-F238E27FC236}">
                <a16:creationId xmlns:a16="http://schemas.microsoft.com/office/drawing/2014/main" id="{AC8B5610-E734-DF6E-3CBE-4DCB5CA214FD}"/>
              </a:ext>
            </a:extLst>
          </p:cNvPr>
          <p:cNvSpPr txBox="1"/>
          <p:nvPr/>
        </p:nvSpPr>
        <p:spPr>
          <a:xfrm>
            <a:off x="1103245" y="5875100"/>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비연결</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8" name="Picture 10">
            <a:extLst>
              <a:ext uri="{FF2B5EF4-FFF2-40B4-BE49-F238E27FC236}">
                <a16:creationId xmlns:a16="http://schemas.microsoft.com/office/drawing/2014/main" id="{4BDBECC4-45E6-37E6-D0F7-FE0D2D90B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636" y="4129137"/>
            <a:ext cx="2847602" cy="16741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1">
            <a:extLst>
              <a:ext uri="{FF2B5EF4-FFF2-40B4-BE49-F238E27FC236}">
                <a16:creationId xmlns:a16="http://schemas.microsoft.com/office/drawing/2014/main" id="{D90E6C2E-95DD-DCE3-42E1-0682DBAED301}"/>
              </a:ext>
            </a:extLst>
          </p:cNvPr>
          <p:cNvSpPr txBox="1"/>
          <p:nvPr/>
        </p:nvSpPr>
        <p:spPr>
          <a:xfrm>
            <a:off x="4734488"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비순환</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X)</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60" name="Picture 12">
            <a:extLst>
              <a:ext uri="{FF2B5EF4-FFF2-40B4-BE49-F238E27FC236}">
                <a16:creationId xmlns:a16="http://schemas.microsoft.com/office/drawing/2014/main" id="{D260F96C-4C93-59DA-BA6F-BD5CFBF521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3474" y="4129137"/>
            <a:ext cx="1866849" cy="17045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1">
            <a:extLst>
              <a:ext uri="{FF2B5EF4-FFF2-40B4-BE49-F238E27FC236}">
                <a16:creationId xmlns:a16="http://schemas.microsoft.com/office/drawing/2014/main" id="{55B96406-8A26-B0A1-C41B-072F76E18B65}"/>
              </a:ext>
            </a:extLst>
          </p:cNvPr>
          <p:cNvSpPr txBox="1"/>
          <p:nvPr/>
        </p:nvSpPr>
        <p:spPr>
          <a:xfrm>
            <a:off x="8131914"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Tree>
    <p:extLst>
      <p:ext uri="{BB962C8B-B14F-4D97-AF65-F5344CB8AC3E}">
        <p14:creationId xmlns:p14="http://schemas.microsoft.com/office/powerpoint/2010/main" val="609514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0" y="647700"/>
            <a:ext cx="12191999" cy="66518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그래프와 트리의 차이</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graphicFrame>
        <p:nvGraphicFramePr>
          <p:cNvPr id="2" name="표 1">
            <a:extLst>
              <a:ext uri="{FF2B5EF4-FFF2-40B4-BE49-F238E27FC236}">
                <a16:creationId xmlns:a16="http://schemas.microsoft.com/office/drawing/2014/main" id="{1FAFB040-9E56-B6BC-8931-95126FFC1C27}"/>
              </a:ext>
            </a:extLst>
          </p:cNvPr>
          <p:cNvGraphicFramePr>
            <a:graphicFrameLocks noGrp="1"/>
          </p:cNvGraphicFramePr>
          <p:nvPr/>
        </p:nvGraphicFramePr>
        <p:xfrm>
          <a:off x="673965" y="1633641"/>
          <a:ext cx="10844067" cy="4023360"/>
        </p:xfrm>
        <a:graphic>
          <a:graphicData uri="http://schemas.openxmlformats.org/drawingml/2006/table">
            <a:tbl>
              <a:tblPr firstRow="1" firstCol="1" bandRow="1">
                <a:tableStyleId>{5C22544A-7EE6-4342-B048-85BDC9FD1C3A}</a:tableStyleId>
              </a:tblPr>
              <a:tblGrid>
                <a:gridCol w="3614689">
                  <a:extLst>
                    <a:ext uri="{9D8B030D-6E8A-4147-A177-3AD203B41FA5}">
                      <a16:colId xmlns:a16="http://schemas.microsoft.com/office/drawing/2014/main" val="1770492903"/>
                    </a:ext>
                  </a:extLst>
                </a:gridCol>
                <a:gridCol w="3614689">
                  <a:extLst>
                    <a:ext uri="{9D8B030D-6E8A-4147-A177-3AD203B41FA5}">
                      <a16:colId xmlns:a16="http://schemas.microsoft.com/office/drawing/2014/main" val="2362954753"/>
                    </a:ext>
                  </a:extLst>
                </a:gridCol>
                <a:gridCol w="3614689">
                  <a:extLst>
                    <a:ext uri="{9D8B030D-6E8A-4147-A177-3AD203B41FA5}">
                      <a16:colId xmlns:a16="http://schemas.microsoft.com/office/drawing/2014/main" val="2383464285"/>
                    </a:ext>
                  </a:extLst>
                </a:gridCol>
              </a:tblGrid>
              <a:tr h="370840">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항목</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그래프</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Graph)</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트리</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Tree)</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96148054"/>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정의</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노드와 노드를 연결하는 간선</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그래프의 한 종류</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b="1" dirty="0">
                          <a:solidFill>
                            <a:srgbClr val="FF0000"/>
                          </a:solidFill>
                          <a:effectLst/>
                          <a:latin typeface="210 만복이 R" panose="02020603020101020101" pitchFamily="18" charset="-127"/>
                          <a:ea typeface="210 만복이 R" panose="02020603020101020101" pitchFamily="18" charset="-127"/>
                        </a:rPr>
                        <a:t>방향성이 있는 </a:t>
                      </a:r>
                      <a:r>
                        <a:rPr lang="ko-KR" altLang="en-US" sz="3000" b="1" dirty="0" err="1">
                          <a:solidFill>
                            <a:srgbClr val="FF0000"/>
                          </a:solidFill>
                          <a:effectLst/>
                          <a:latin typeface="210 만복이 R" panose="02020603020101020101" pitchFamily="18" charset="-127"/>
                          <a:ea typeface="210 만복이 R" panose="02020603020101020101" pitchFamily="18" charset="-127"/>
                        </a:rPr>
                        <a:t>비순환</a:t>
                      </a:r>
                      <a:r>
                        <a:rPr lang="ko-KR" altLang="en-US" sz="3000" b="1" dirty="0">
                          <a:solidFill>
                            <a:srgbClr val="FF0000"/>
                          </a:solidFill>
                          <a:effectLst/>
                          <a:latin typeface="210 만복이 R" panose="02020603020101020101" pitchFamily="18" charset="-127"/>
                          <a:ea typeface="210 만복이 R" panose="02020603020101020101" pitchFamily="18" charset="-127"/>
                        </a:rPr>
                        <a:t> 그래프</a:t>
                      </a:r>
                      <a:endParaRPr lang="ko-KR" altLang="en-US" sz="3000" dirty="0">
                        <a:solidFill>
                          <a:srgbClr val="FF0000"/>
                        </a:solidFill>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74280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방향성</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 </a:t>
                      </a:r>
                      <a:r>
                        <a:rPr lang="en-US" altLang="ko-KR" sz="3000">
                          <a:effectLst/>
                          <a:latin typeface="210 만복이 R" panose="02020603020101020101" pitchFamily="18" charset="-127"/>
                          <a:ea typeface="210 만복이 R" panose="02020603020101020101" pitchFamily="18" charset="-127"/>
                        </a:rPr>
                        <a:t>&amp; </a:t>
                      </a:r>
                      <a:r>
                        <a:rPr lang="ko-KR" altLang="en-US" sz="3000">
                          <a:effectLst/>
                          <a:latin typeface="210 만복이 R" panose="02020603020101020101" pitchFamily="18" charset="-127"/>
                          <a:ea typeface="210 만복이 R" panose="02020603020101020101" pitchFamily="18" charset="-127"/>
                        </a:rPr>
                        <a:t>무방향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방향이 고정</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193504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사이클</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사이클 비순환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비순환만 존재</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182908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루트 노드</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로트 노드 존재하지 않음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루트 노드 존재함</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341327"/>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부모 </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dirty="0">
                          <a:solidFill>
                            <a:srgbClr val="000000"/>
                          </a:solidFill>
                          <a:effectLst/>
                          <a:latin typeface="210 만복이 R" panose="02020603020101020101" pitchFamily="18" charset="-127"/>
                          <a:ea typeface="210 만복이 R" panose="02020603020101020101" pitchFamily="18" charset="-127"/>
                        </a:rPr>
                        <a:t>자식 노드 관계</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부모자식 개념이 없음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effectLst/>
                          <a:latin typeface="210 만복이 R" panose="02020603020101020101" pitchFamily="18" charset="-127"/>
                          <a:ea typeface="210 만복이 R" panose="02020603020101020101" pitchFamily="18" charset="-127"/>
                        </a:rPr>
                        <a:t>부모 자식 개념이 있음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38650"/>
                  </a:ext>
                </a:extLst>
              </a:tr>
            </a:tbl>
          </a:graphicData>
        </a:graphic>
      </p:graphicFrame>
    </p:spTree>
    <p:extLst>
      <p:ext uri="{BB962C8B-B14F-4D97-AF65-F5344CB8AC3E}">
        <p14:creationId xmlns:p14="http://schemas.microsoft.com/office/powerpoint/2010/main" val="1210008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Depth-First-Search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란?</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깊이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노드에서 다음 분기로 넘어가기 전에 해당 분기를 완벽하게 탐색하는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724"/>
          <a:stretch/>
        </p:blipFill>
        <p:spPr bwMode="auto">
          <a:xfrm>
            <a:off x="3953241" y="1617733"/>
            <a:ext cx="4285518"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F6193C-2EFE-8B55-EBB7-9DA910B68AB3}"/>
              </a:ext>
            </a:extLst>
          </p:cNvPr>
          <p:cNvSpPr>
            <a:spLocks noGrp="1"/>
          </p:cNvSpPr>
          <p:nvPr>
            <p:ph type="title"/>
          </p:nvPr>
        </p:nvSpPr>
        <p:spPr/>
        <p:txBody>
          <a:bodyPr/>
          <a:lstStyle/>
          <a:p>
            <a:r>
              <a:rPr lang="en-US" altLang="ko-KR" dirty="0"/>
              <a:t>Input, Output</a:t>
            </a:r>
            <a:endParaRPr lang="ko-KR" altLang="en-US" dirty="0"/>
          </a:p>
        </p:txBody>
      </p:sp>
      <p:sp>
        <p:nvSpPr>
          <p:cNvPr id="3" name="내용 개체 틀 2">
            <a:extLst>
              <a:ext uri="{FF2B5EF4-FFF2-40B4-BE49-F238E27FC236}">
                <a16:creationId xmlns:a16="http://schemas.microsoft.com/office/drawing/2014/main" id="{4E91C9CA-4E59-736D-99F5-382298D57175}"/>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39133A4-81E6-6D34-35E2-97380724F02E}"/>
              </a:ext>
            </a:extLst>
          </p:cNvPr>
          <p:cNvPicPr>
            <a:picLocks noChangeAspect="1"/>
          </p:cNvPicPr>
          <p:nvPr/>
        </p:nvPicPr>
        <p:blipFill>
          <a:blip r:embed="rId2"/>
          <a:stretch>
            <a:fillRect/>
          </a:stretch>
        </p:blipFill>
        <p:spPr>
          <a:xfrm>
            <a:off x="224165" y="2065156"/>
            <a:ext cx="12880456" cy="3464786"/>
          </a:xfrm>
          <a:prstGeom prst="rect">
            <a:avLst/>
          </a:prstGeom>
        </p:spPr>
      </p:pic>
    </p:spTree>
    <p:extLst>
      <p:ext uri="{BB962C8B-B14F-4D97-AF65-F5344CB8AC3E}">
        <p14:creationId xmlns:p14="http://schemas.microsoft.com/office/powerpoint/2010/main" val="38528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모든 노드를 방문하고자 할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순환 알고리즘의 형태</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Stack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을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845641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41FC6776-59D4-2359-448A-8AE1CBC37A4D}"/>
              </a:ext>
            </a:extLst>
          </p:cNvPr>
          <p:cNvPicPr>
            <a:picLocks noChangeAspect="1"/>
          </p:cNvPicPr>
          <p:nvPr/>
        </p:nvPicPr>
        <p:blipFill>
          <a:blip r:embed="rId3"/>
          <a:stretch>
            <a:fillRect/>
          </a:stretch>
        </p:blipFill>
        <p:spPr>
          <a:xfrm>
            <a:off x="754897" y="2054895"/>
            <a:ext cx="7706801" cy="440116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Breadth-First-Search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Search4</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란?</a:t>
            </a:r>
          </a:p>
        </p:txBody>
      </p:sp>
      <p:sp>
        <p:nvSpPr>
          <p:cNvPr id="22" name="TextBox 22"/>
          <p:cNvSpPr txBox="1"/>
          <p:nvPr/>
        </p:nvSpPr>
        <p:spPr>
          <a:xfrm>
            <a:off x="1231770" y="2431142"/>
            <a:ext cx="9473175"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너비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시작 정점으로부터 가장 가까운 정점을 먼저 방문하고 멀리 떨어져 있는 정점을 나중에 방문하는 순회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62" r="249"/>
          <a:stretch/>
        </p:blipFill>
        <p:spPr bwMode="auto">
          <a:xfrm>
            <a:off x="3925455" y="1599261"/>
            <a:ext cx="4341090"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노드 사이의 최단 경로를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재귀적으로 동작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X</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Queue</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를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2168401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4" name="그림 3">
            <a:extLst>
              <a:ext uri="{FF2B5EF4-FFF2-40B4-BE49-F238E27FC236}">
                <a16:creationId xmlns:a16="http://schemas.microsoft.com/office/drawing/2014/main" id="{F04AA8EC-9D14-1DA3-D265-CBEA5FB40D62}"/>
              </a:ext>
            </a:extLst>
          </p:cNvPr>
          <p:cNvPicPr>
            <a:picLocks noChangeAspect="1"/>
          </p:cNvPicPr>
          <p:nvPr/>
        </p:nvPicPr>
        <p:blipFill>
          <a:blip r:embed="rId3"/>
          <a:stretch>
            <a:fillRect/>
          </a:stretch>
        </p:blipFill>
        <p:spPr>
          <a:xfrm>
            <a:off x="5398748" y="415988"/>
            <a:ext cx="5666415" cy="617850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 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비교</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 name="TextBox 22">
            <a:extLst>
              <a:ext uri="{FF2B5EF4-FFF2-40B4-BE49-F238E27FC236}">
                <a16:creationId xmlns:a16="http://schemas.microsoft.com/office/drawing/2014/main" id="{B1E81B76-5356-509B-409B-19CB227D3BB2}"/>
              </a:ext>
            </a:extLst>
          </p:cNvPr>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보다 더 간단함</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보다 더 느림</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경로의 특징을 저장해야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사용</a:t>
            </a:r>
            <a:endPar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최단 거리를 구해야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BFS</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가 더 유리</a:t>
            </a:r>
            <a:endParaRPr kumimoji="0" 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4205408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D638A80B-ED8C-EC9D-D211-2D7FC890E78D}"/>
              </a:ext>
            </a:extLst>
          </p:cNvPr>
          <p:cNvPicPr>
            <a:picLocks noChangeAspect="1"/>
          </p:cNvPicPr>
          <p:nvPr/>
        </p:nvPicPr>
        <p:blipFill>
          <a:blip r:embed="rId4"/>
          <a:stretch>
            <a:fillRect/>
          </a:stretch>
        </p:blipFill>
        <p:spPr>
          <a:xfrm>
            <a:off x="310398" y="999707"/>
            <a:ext cx="11571203" cy="5632002"/>
          </a:xfrm>
          <a:prstGeom prst="rect">
            <a:avLst/>
          </a:prstGeom>
        </p:spPr>
      </p:pic>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1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1260 [DFS</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BFS]</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B3A24716-58BA-B860-7941-F01BB85750B7}"/>
              </a:ext>
            </a:extLst>
          </p:cNvPr>
          <p:cNvPicPr>
            <a:picLocks noChangeAspect="1"/>
          </p:cNvPicPr>
          <p:nvPr/>
        </p:nvPicPr>
        <p:blipFill>
          <a:blip r:embed="rId3"/>
          <a:stretch>
            <a:fillRect/>
          </a:stretch>
        </p:blipFill>
        <p:spPr>
          <a:xfrm>
            <a:off x="1257163" y="872762"/>
            <a:ext cx="9677674" cy="5882377"/>
          </a:xfrm>
          <a:prstGeom prst="rect">
            <a:avLst/>
          </a:prstGeom>
        </p:spPr>
      </p:pic>
    </p:spTree>
    <p:extLst>
      <p:ext uri="{BB962C8B-B14F-4D97-AF65-F5344CB8AC3E}">
        <p14:creationId xmlns:p14="http://schemas.microsoft.com/office/powerpoint/2010/main" val="74869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29FCD-01B9-3899-77A4-76905A9C39BD}"/>
              </a:ext>
            </a:extLst>
          </p:cNvPr>
          <p:cNvSpPr>
            <a:spLocks noGrp="1"/>
          </p:cNvSpPr>
          <p:nvPr>
            <p:ph type="title"/>
          </p:nvPr>
        </p:nvSpPr>
        <p:spPr/>
        <p:txBody>
          <a:bodyPr/>
          <a:lstStyle/>
          <a:p>
            <a:r>
              <a:rPr lang="en-US" altLang="ko-KR" dirty="0"/>
              <a:t>Input</a:t>
            </a:r>
            <a:r>
              <a:rPr lang="ko-KR" altLang="en-US" dirty="0"/>
              <a:t> </a:t>
            </a:r>
            <a:r>
              <a:rPr lang="en-US" altLang="ko-KR" dirty="0"/>
              <a:t>Output</a:t>
            </a:r>
            <a:r>
              <a:rPr lang="ko-KR" altLang="en-US" dirty="0"/>
              <a:t> 처리하기</a:t>
            </a:r>
          </a:p>
        </p:txBody>
      </p:sp>
      <p:sp>
        <p:nvSpPr>
          <p:cNvPr id="3" name="내용 개체 틀 2">
            <a:extLst>
              <a:ext uri="{FF2B5EF4-FFF2-40B4-BE49-F238E27FC236}">
                <a16:creationId xmlns:a16="http://schemas.microsoft.com/office/drawing/2014/main" id="{AB22DB8E-F148-6586-95FB-00DB4904C14C}"/>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38DD55B-0D69-8627-95CE-9373E1A2DB61}"/>
              </a:ext>
            </a:extLst>
          </p:cNvPr>
          <p:cNvPicPr>
            <a:picLocks noChangeAspect="1"/>
          </p:cNvPicPr>
          <p:nvPr/>
        </p:nvPicPr>
        <p:blipFill>
          <a:blip r:embed="rId3"/>
          <a:stretch>
            <a:fillRect/>
          </a:stretch>
        </p:blipFill>
        <p:spPr>
          <a:xfrm>
            <a:off x="1332843" y="1427020"/>
            <a:ext cx="9412013" cy="5277587"/>
          </a:xfrm>
          <a:prstGeom prst="rect">
            <a:avLst/>
          </a:prstGeom>
        </p:spPr>
      </p:pic>
    </p:spTree>
    <p:extLst>
      <p:ext uri="{BB962C8B-B14F-4D97-AF65-F5344CB8AC3E}">
        <p14:creationId xmlns:p14="http://schemas.microsoft.com/office/powerpoint/2010/main" val="4149486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2 : </a:t>
            </a:r>
            <a:r>
              <a:rPr kumimoji="0" lang="en-US" altLang="ko-KR"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CodeUp</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 2605 [</a:t>
            </a:r>
            <a:r>
              <a:rPr kumimoji="0" lang="ko-KR" altLang="en-US"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캔디팡</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3" name="그림 2">
            <a:extLst>
              <a:ext uri="{FF2B5EF4-FFF2-40B4-BE49-F238E27FC236}">
                <a16:creationId xmlns:a16="http://schemas.microsoft.com/office/drawing/2014/main" id="{0F359042-1E99-E134-5B88-68A890508BE8}"/>
              </a:ext>
            </a:extLst>
          </p:cNvPr>
          <p:cNvPicPr>
            <a:picLocks noChangeAspect="1"/>
          </p:cNvPicPr>
          <p:nvPr/>
        </p:nvPicPr>
        <p:blipFill>
          <a:blip r:embed="rId4"/>
          <a:stretch>
            <a:fillRect/>
          </a:stretch>
        </p:blipFill>
        <p:spPr>
          <a:xfrm>
            <a:off x="1237671" y="1058348"/>
            <a:ext cx="9716654" cy="5614066"/>
          </a:xfrm>
          <a:prstGeom prst="rect">
            <a:avLst/>
          </a:prstGeom>
        </p:spPr>
      </p:pic>
    </p:spTree>
    <p:extLst>
      <p:ext uri="{BB962C8B-B14F-4D97-AF65-F5344CB8AC3E}">
        <p14:creationId xmlns:p14="http://schemas.microsoft.com/office/powerpoint/2010/main" val="151871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9E21B9A4-6FB9-F40B-B4B8-246745BD902A}"/>
              </a:ext>
            </a:extLst>
          </p:cNvPr>
          <p:cNvPicPr>
            <a:picLocks noChangeAspect="1"/>
          </p:cNvPicPr>
          <p:nvPr/>
        </p:nvPicPr>
        <p:blipFill>
          <a:blip r:embed="rId3"/>
          <a:stretch>
            <a:fillRect/>
          </a:stretch>
        </p:blipFill>
        <p:spPr>
          <a:xfrm>
            <a:off x="345665" y="933101"/>
            <a:ext cx="8970948" cy="5643190"/>
          </a:xfrm>
          <a:prstGeom prst="rect">
            <a:avLst/>
          </a:prstGeom>
        </p:spPr>
      </p:pic>
      <p:pic>
        <p:nvPicPr>
          <p:cNvPr id="8" name="그림 7">
            <a:extLst>
              <a:ext uri="{FF2B5EF4-FFF2-40B4-BE49-F238E27FC236}">
                <a16:creationId xmlns:a16="http://schemas.microsoft.com/office/drawing/2014/main" id="{DFC44DA3-C3DE-E795-7031-9D24005A64BA}"/>
              </a:ext>
            </a:extLst>
          </p:cNvPr>
          <p:cNvPicPr>
            <a:picLocks noChangeAspect="1"/>
          </p:cNvPicPr>
          <p:nvPr/>
        </p:nvPicPr>
        <p:blipFill>
          <a:blip r:embed="rId4"/>
          <a:stretch>
            <a:fillRect/>
          </a:stretch>
        </p:blipFill>
        <p:spPr>
          <a:xfrm>
            <a:off x="9539699" y="2965812"/>
            <a:ext cx="2429214" cy="3610479"/>
          </a:xfrm>
          <a:prstGeom prst="rect">
            <a:avLst/>
          </a:prstGeom>
        </p:spPr>
      </p:pic>
      <p:sp>
        <p:nvSpPr>
          <p:cNvPr id="9" name="사각형: 둥근 모서리 8">
            <a:extLst>
              <a:ext uri="{FF2B5EF4-FFF2-40B4-BE49-F238E27FC236}">
                <a16:creationId xmlns:a16="http://schemas.microsoft.com/office/drawing/2014/main" id="{13A919A1-60FC-EBAE-37CD-06A75E649C41}"/>
              </a:ext>
            </a:extLst>
          </p:cNvPr>
          <p:cNvSpPr/>
          <p:nvPr/>
        </p:nvSpPr>
        <p:spPr>
          <a:xfrm>
            <a:off x="9559577" y="3038764"/>
            <a:ext cx="324737" cy="142240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사각형: 둥근 모서리 9">
            <a:extLst>
              <a:ext uri="{FF2B5EF4-FFF2-40B4-BE49-F238E27FC236}">
                <a16:creationId xmlns:a16="http://schemas.microsoft.com/office/drawing/2014/main" id="{19B8FB32-3093-AFCF-884B-56F47BC9E527}"/>
              </a:ext>
            </a:extLst>
          </p:cNvPr>
          <p:cNvSpPr/>
          <p:nvPr/>
        </p:nvSpPr>
        <p:spPr>
          <a:xfrm>
            <a:off x="10570222" y="3038764"/>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사각형: 둥근 모서리 10">
            <a:extLst>
              <a:ext uri="{FF2B5EF4-FFF2-40B4-BE49-F238E27FC236}">
                <a16:creationId xmlns:a16="http://schemas.microsoft.com/office/drawing/2014/main" id="{755513A0-01F4-1BA8-E1D2-61B4E2DD0115}"/>
              </a:ext>
            </a:extLst>
          </p:cNvPr>
          <p:cNvSpPr/>
          <p:nvPr/>
        </p:nvSpPr>
        <p:spPr>
          <a:xfrm rot="16200000">
            <a:off x="10874225" y="3010342"/>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사각형: 둥근 모서리 12">
            <a:extLst>
              <a:ext uri="{FF2B5EF4-FFF2-40B4-BE49-F238E27FC236}">
                <a16:creationId xmlns:a16="http://schemas.microsoft.com/office/drawing/2014/main" id="{FB7CEB6E-67DD-1005-3AFC-6F128A0B7CA5}"/>
              </a:ext>
            </a:extLst>
          </p:cNvPr>
          <p:cNvSpPr/>
          <p:nvPr/>
        </p:nvSpPr>
        <p:spPr>
          <a:xfrm>
            <a:off x="9559577" y="4560153"/>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BF8CFAF-6E33-4771-46FE-C194FF811DB9}"/>
              </a:ext>
            </a:extLst>
          </p:cNvPr>
          <p:cNvSpPr/>
          <p:nvPr/>
        </p:nvSpPr>
        <p:spPr>
          <a:xfrm rot="16200000">
            <a:off x="9863580" y="4531731"/>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 name="사각형: 둥근 모서리 16">
            <a:extLst>
              <a:ext uri="{FF2B5EF4-FFF2-40B4-BE49-F238E27FC236}">
                <a16:creationId xmlns:a16="http://schemas.microsoft.com/office/drawing/2014/main" id="{3E8F89D6-196A-FB43-1341-B290F7D5EAF3}"/>
              </a:ext>
            </a:extLst>
          </p:cNvPr>
          <p:cNvSpPr/>
          <p:nvPr/>
        </p:nvSpPr>
        <p:spPr>
          <a:xfrm>
            <a:off x="10570222" y="5039440"/>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사각형: 둥근 모서리 18">
            <a:extLst>
              <a:ext uri="{FF2B5EF4-FFF2-40B4-BE49-F238E27FC236}">
                <a16:creationId xmlns:a16="http://schemas.microsoft.com/office/drawing/2014/main" id="{7CE71BF5-33A3-ECC2-DA89-915D35C8AC16}"/>
              </a:ext>
            </a:extLst>
          </p:cNvPr>
          <p:cNvSpPr/>
          <p:nvPr/>
        </p:nvSpPr>
        <p:spPr>
          <a:xfrm rot="16200000">
            <a:off x="10874225" y="5593948"/>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96871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3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7562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나이트의 이동</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4" name="그림 3">
            <a:extLst>
              <a:ext uri="{FF2B5EF4-FFF2-40B4-BE49-F238E27FC236}">
                <a16:creationId xmlns:a16="http://schemas.microsoft.com/office/drawing/2014/main" id="{1D3443AE-CEA0-3A75-B6F9-D5147472AD33}"/>
              </a:ext>
            </a:extLst>
          </p:cNvPr>
          <p:cNvPicPr>
            <a:picLocks noChangeAspect="1"/>
          </p:cNvPicPr>
          <p:nvPr/>
        </p:nvPicPr>
        <p:blipFill>
          <a:blip r:embed="rId4"/>
          <a:stretch>
            <a:fillRect/>
          </a:stretch>
        </p:blipFill>
        <p:spPr>
          <a:xfrm>
            <a:off x="754896" y="962678"/>
            <a:ext cx="10682204" cy="5636190"/>
          </a:xfrm>
          <a:prstGeom prst="rect">
            <a:avLst/>
          </a:prstGeom>
        </p:spPr>
      </p:pic>
    </p:spTree>
    <p:extLst>
      <p:ext uri="{BB962C8B-B14F-4D97-AF65-F5344CB8AC3E}">
        <p14:creationId xmlns:p14="http://schemas.microsoft.com/office/powerpoint/2010/main" val="2782160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2C154C7C-1168-76E7-74BB-2B1EC9AC085C}"/>
              </a:ext>
            </a:extLst>
          </p:cNvPr>
          <p:cNvPicPr>
            <a:picLocks noChangeAspect="1"/>
          </p:cNvPicPr>
          <p:nvPr/>
        </p:nvPicPr>
        <p:blipFill>
          <a:blip r:embed="rId3"/>
          <a:stretch>
            <a:fillRect/>
          </a:stretch>
        </p:blipFill>
        <p:spPr>
          <a:xfrm>
            <a:off x="784705" y="1309143"/>
            <a:ext cx="10622590" cy="5112476"/>
          </a:xfrm>
          <a:prstGeom prst="rect">
            <a:avLst/>
          </a:prstGeom>
        </p:spPr>
      </p:pic>
    </p:spTree>
    <p:extLst>
      <p:ext uri="{BB962C8B-B14F-4D97-AF65-F5344CB8AC3E}">
        <p14:creationId xmlns:p14="http://schemas.microsoft.com/office/powerpoint/2010/main" val="3180808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80087-BFC5-F288-50EC-40B0E1070C8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E4D0A95-AAB6-FB7B-25F1-0E25F14E6641}"/>
              </a:ext>
            </a:extLst>
          </p:cNvPr>
          <p:cNvSpPr>
            <a:spLocks noGrp="1"/>
          </p:cNvSpPr>
          <p:nvPr>
            <p:ph type="title"/>
          </p:nvPr>
        </p:nvSpPr>
        <p:spPr>
          <a:xfrm>
            <a:off x="838200" y="2951571"/>
            <a:ext cx="10515600" cy="1325563"/>
          </a:xfrm>
        </p:spPr>
        <p:txBody>
          <a:bodyPr/>
          <a:lstStyle/>
          <a:p>
            <a:r>
              <a:rPr lang="en-US" altLang="ko-KR" dirty="0"/>
              <a:t>Two-Pointers 1.</a:t>
            </a:r>
            <a:endParaRPr lang="ko-KR" altLang="en-US" dirty="0"/>
          </a:p>
        </p:txBody>
      </p:sp>
    </p:spTree>
    <p:extLst>
      <p:ext uri="{BB962C8B-B14F-4D97-AF65-F5344CB8AC3E}">
        <p14:creationId xmlns:p14="http://schemas.microsoft.com/office/powerpoint/2010/main" val="2624561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E059B-EBDA-90EA-4AE8-775F91303C3F}"/>
              </a:ext>
            </a:extLst>
          </p:cNvPr>
          <p:cNvSpPr>
            <a:spLocks noGrp="1"/>
          </p:cNvSpPr>
          <p:nvPr>
            <p:ph type="title"/>
          </p:nvPr>
        </p:nvSpPr>
        <p:spPr/>
        <p:txBody>
          <a:bodyPr/>
          <a:lstStyle/>
          <a:p>
            <a:r>
              <a:rPr lang="ko-KR" altLang="en-US" dirty="0" err="1"/>
              <a:t>투포인터가</a:t>
            </a:r>
            <a:r>
              <a:rPr lang="ko-KR" altLang="en-US" dirty="0"/>
              <a:t> </a:t>
            </a:r>
            <a:r>
              <a:rPr lang="ko-KR" altLang="en-US" dirty="0" err="1"/>
              <a:t>뭔데</a:t>
            </a:r>
            <a:r>
              <a:rPr lang="en-US" altLang="ko-KR" dirty="0"/>
              <a:t>?</a:t>
            </a:r>
            <a:endParaRPr lang="ko-KR" altLang="en-US" dirty="0"/>
          </a:p>
        </p:txBody>
      </p:sp>
      <p:sp>
        <p:nvSpPr>
          <p:cNvPr id="3" name="내용 개체 틀 2">
            <a:extLst>
              <a:ext uri="{FF2B5EF4-FFF2-40B4-BE49-F238E27FC236}">
                <a16:creationId xmlns:a16="http://schemas.microsoft.com/office/drawing/2014/main" id="{1D2C0264-F4FF-10D9-A1EA-F50630C4DD1E}"/>
              </a:ext>
            </a:extLst>
          </p:cNvPr>
          <p:cNvSpPr>
            <a:spLocks noGrp="1"/>
          </p:cNvSpPr>
          <p:nvPr>
            <p:ph idx="1"/>
          </p:nvPr>
        </p:nvSpPr>
        <p:spPr/>
        <p:txBody>
          <a:bodyPr/>
          <a:lstStyle/>
          <a:p>
            <a:r>
              <a:rPr lang="en-US" altLang="ko-KR" dirty="0"/>
              <a:t>Nested for loops </a:t>
            </a:r>
            <a:r>
              <a:rPr lang="en-US" altLang="ko-KR" dirty="0">
                <a:sym typeface="Wingdings" panose="05000000000000000000" pitchFamily="2" charset="2"/>
              </a:rPr>
              <a:t> O(n^2)</a:t>
            </a:r>
          </a:p>
          <a:p>
            <a:pPr lvl="1"/>
            <a:r>
              <a:rPr lang="ko-KR" altLang="en-US" dirty="0" err="1">
                <a:sym typeface="Wingdings" panose="05000000000000000000" pitchFamily="2" charset="2"/>
              </a:rPr>
              <a:t>너무느리다</a:t>
            </a:r>
            <a:r>
              <a:rPr lang="en-US" altLang="ko-KR" dirty="0">
                <a:sym typeface="Wingdings" panose="05000000000000000000" pitchFamily="2" charset="2"/>
              </a:rPr>
              <a:t>....!</a:t>
            </a:r>
          </a:p>
          <a:p>
            <a:pPr lvl="1"/>
            <a:r>
              <a:rPr lang="ko-KR" altLang="en-US" dirty="0" err="1">
                <a:sym typeface="Wingdings" panose="05000000000000000000" pitchFamily="2" charset="2"/>
              </a:rPr>
              <a:t>아름답지않음</a:t>
            </a:r>
            <a:endParaRPr lang="en-US" altLang="ko-KR" dirty="0">
              <a:sym typeface="Wingdings" panose="05000000000000000000" pitchFamily="2" charset="2"/>
            </a:endParaRPr>
          </a:p>
          <a:p>
            <a:pPr lvl="1"/>
            <a:r>
              <a:rPr lang="ko-KR" altLang="en-US" dirty="0">
                <a:sym typeface="Wingdings" panose="05000000000000000000" pitchFamily="2" charset="2"/>
              </a:rPr>
              <a:t>시간초과 단골</a:t>
            </a:r>
            <a:endParaRPr lang="en-US" altLang="ko-KR" dirty="0">
              <a:sym typeface="Wingdings" panose="05000000000000000000" pitchFamily="2" charset="2"/>
            </a:endParaRPr>
          </a:p>
          <a:p>
            <a:endParaRPr lang="en-US" altLang="ko-KR" dirty="0">
              <a:sym typeface="Wingdings" panose="05000000000000000000" pitchFamily="2" charset="2"/>
            </a:endParaRPr>
          </a:p>
          <a:p>
            <a:r>
              <a:rPr lang="en-US" altLang="ko-KR" dirty="0">
                <a:sym typeface="Wingdings" panose="05000000000000000000" pitchFamily="2" charset="2"/>
              </a:rPr>
              <a:t>Two Pointers  O(N)</a:t>
            </a:r>
          </a:p>
          <a:p>
            <a:pPr lvl="1"/>
            <a:r>
              <a:rPr lang="en-US" altLang="ko-KR" dirty="0">
                <a:sym typeface="Wingdings" panose="05000000000000000000" pitchFamily="2" charset="2"/>
              </a:rPr>
              <a:t>N^2 </a:t>
            </a:r>
            <a:r>
              <a:rPr lang="ko-KR" altLang="en-US" dirty="0">
                <a:sym typeface="Wingdings" panose="05000000000000000000" pitchFamily="2" charset="2"/>
              </a:rPr>
              <a:t>도 </a:t>
            </a:r>
            <a:r>
              <a:rPr lang="en-US" altLang="ko-KR" dirty="0">
                <a:sym typeface="Wingdings" panose="05000000000000000000" pitchFamily="2" charset="2"/>
              </a:rPr>
              <a:t>N</a:t>
            </a:r>
            <a:r>
              <a:rPr lang="ko-KR" altLang="en-US" dirty="0">
                <a:sym typeface="Wingdings" panose="05000000000000000000" pitchFamily="2" charset="2"/>
              </a:rPr>
              <a:t>으로 바꿔주는 마법</a:t>
            </a:r>
            <a:r>
              <a:rPr lang="en-US" altLang="ko-KR" dirty="0">
                <a:sym typeface="Wingdings" panose="05000000000000000000" pitchFamily="2" charset="2"/>
              </a:rPr>
              <a:t>....</a:t>
            </a:r>
          </a:p>
          <a:p>
            <a:endParaRPr lang="en-US" altLang="ko-KR" dirty="0">
              <a:sym typeface="Wingdings" panose="05000000000000000000" pitchFamily="2" charset="2"/>
            </a:endParaRPr>
          </a:p>
          <a:p>
            <a:pPr lvl="1"/>
            <a:endParaRPr lang="en-US" altLang="ko-KR" dirty="0">
              <a:sym typeface="Wingdings" panose="05000000000000000000" pitchFamily="2" charset="2"/>
            </a:endParaRPr>
          </a:p>
          <a:p>
            <a:pPr lvl="1"/>
            <a:endParaRPr lang="en-US" altLang="ko-KR" dirty="0">
              <a:sym typeface="Wingdings" panose="05000000000000000000" pitchFamily="2" charset="2"/>
            </a:endParaRPr>
          </a:p>
          <a:p>
            <a:pPr lvl="1"/>
            <a:endParaRPr lang="en-US" altLang="ko-KR" dirty="0">
              <a:sym typeface="Wingdings" panose="05000000000000000000" pitchFamily="2" charset="2"/>
            </a:endParaRPr>
          </a:p>
        </p:txBody>
      </p:sp>
    </p:spTree>
    <p:extLst>
      <p:ext uri="{BB962C8B-B14F-4D97-AF65-F5344CB8AC3E}">
        <p14:creationId xmlns:p14="http://schemas.microsoft.com/office/powerpoint/2010/main" val="2605330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E0C180-FACA-AA6D-9F46-D6EBAB35B39B}"/>
              </a:ext>
            </a:extLst>
          </p:cNvPr>
          <p:cNvSpPr>
            <a:spLocks noGrp="1"/>
          </p:cNvSpPr>
          <p:nvPr>
            <p:ph type="title"/>
          </p:nvPr>
        </p:nvSpPr>
        <p:spPr/>
        <p:txBody>
          <a:bodyPr/>
          <a:lstStyle/>
          <a:p>
            <a:r>
              <a:rPr lang="en-US" altLang="ko-KR" dirty="0"/>
              <a:t> </a:t>
            </a:r>
            <a:r>
              <a:rPr lang="ko-KR" altLang="en-US" dirty="0" err="1"/>
              <a:t>투포인터란</a:t>
            </a:r>
            <a:r>
              <a:rPr lang="en-US" altLang="ko-KR" dirty="0"/>
              <a:t>?</a:t>
            </a:r>
            <a:endParaRPr lang="ko-KR" altLang="en-US" dirty="0"/>
          </a:p>
        </p:txBody>
      </p:sp>
      <p:pic>
        <p:nvPicPr>
          <p:cNvPr id="5" name="내용 개체 틀 4">
            <a:extLst>
              <a:ext uri="{FF2B5EF4-FFF2-40B4-BE49-F238E27FC236}">
                <a16:creationId xmlns:a16="http://schemas.microsoft.com/office/drawing/2014/main" id="{7749AEB0-9D93-B24A-96AE-FCB7BCA6F68C}"/>
              </a:ext>
            </a:extLst>
          </p:cNvPr>
          <p:cNvPicPr>
            <a:picLocks noGrp="1" noChangeAspect="1"/>
          </p:cNvPicPr>
          <p:nvPr>
            <p:ph idx="1"/>
          </p:nvPr>
        </p:nvPicPr>
        <p:blipFill>
          <a:blip r:embed="rId3"/>
          <a:stretch>
            <a:fillRect/>
          </a:stretch>
        </p:blipFill>
        <p:spPr>
          <a:xfrm>
            <a:off x="495747" y="2446550"/>
            <a:ext cx="11200505" cy="2421541"/>
          </a:xfrm>
        </p:spPr>
      </p:pic>
    </p:spTree>
    <p:extLst>
      <p:ext uri="{BB962C8B-B14F-4D97-AF65-F5344CB8AC3E}">
        <p14:creationId xmlns:p14="http://schemas.microsoft.com/office/powerpoint/2010/main" val="103168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C35EC2-8256-B136-0181-00BED6DDC62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1917E07-965D-158D-D0B6-7A28643C4B47}"/>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84A64360-4C7B-DAB6-EF21-8AFA757C001D}"/>
              </a:ext>
            </a:extLst>
          </p:cNvPr>
          <p:cNvPicPr>
            <a:picLocks noChangeAspect="1"/>
          </p:cNvPicPr>
          <p:nvPr/>
        </p:nvPicPr>
        <p:blipFill>
          <a:blip r:embed="rId2"/>
          <a:stretch>
            <a:fillRect/>
          </a:stretch>
        </p:blipFill>
        <p:spPr>
          <a:xfrm>
            <a:off x="1853417" y="0"/>
            <a:ext cx="8485166" cy="6858000"/>
          </a:xfrm>
          <a:prstGeom prst="rect">
            <a:avLst/>
          </a:prstGeom>
        </p:spPr>
      </p:pic>
    </p:spTree>
    <p:extLst>
      <p:ext uri="{BB962C8B-B14F-4D97-AF65-F5344CB8AC3E}">
        <p14:creationId xmlns:p14="http://schemas.microsoft.com/office/powerpoint/2010/main" val="47829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EFE547-F5E3-9BAF-544A-A0F7FCE7E8A6}"/>
              </a:ext>
            </a:extLst>
          </p:cNvPr>
          <p:cNvSpPr>
            <a:spLocks noGrp="1"/>
          </p:cNvSpPr>
          <p:nvPr>
            <p:ph type="title"/>
          </p:nvPr>
        </p:nvSpPr>
        <p:spPr/>
        <p:txBody>
          <a:bodyPr/>
          <a:lstStyle/>
          <a:p>
            <a:r>
              <a:rPr lang="en-US" altLang="ko-KR" dirty="0" err="1"/>
              <a:t>Codeforces</a:t>
            </a:r>
            <a:endParaRPr lang="ko-KR" altLang="en-US" dirty="0"/>
          </a:p>
        </p:txBody>
      </p:sp>
      <p:sp>
        <p:nvSpPr>
          <p:cNvPr id="3" name="내용 개체 틀 2">
            <a:extLst>
              <a:ext uri="{FF2B5EF4-FFF2-40B4-BE49-F238E27FC236}">
                <a16:creationId xmlns:a16="http://schemas.microsoft.com/office/drawing/2014/main" id="{C4B6B2F0-6E8D-14EE-AF53-F7B7BF53C805}"/>
              </a:ext>
            </a:extLst>
          </p:cNvPr>
          <p:cNvSpPr>
            <a:spLocks noGrp="1"/>
          </p:cNvSpPr>
          <p:nvPr>
            <p:ph idx="1"/>
          </p:nvPr>
        </p:nvSpPr>
        <p:spPr>
          <a:xfrm>
            <a:off x="838200" y="1648370"/>
            <a:ext cx="10515600" cy="5032375"/>
          </a:xfrm>
        </p:spPr>
        <p:txBody>
          <a:bodyPr>
            <a:normAutofit fontScale="92500" lnSpcReduction="10000"/>
          </a:bodyPr>
          <a:lstStyle/>
          <a:p>
            <a:r>
              <a:rPr lang="en-US" altLang="ko-KR" dirty="0"/>
              <a:t>USACO Bronze competitors are probably &lt;1300 rated on CF, and Bronze problems correspond to </a:t>
            </a:r>
            <a:r>
              <a:rPr lang="en-US" altLang="ko-KR" b="1" u="sng" dirty="0"/>
              <a:t>900-1500</a:t>
            </a:r>
            <a:r>
              <a:rPr lang="en-US" altLang="ko-KR" dirty="0"/>
              <a:t> rated CF problems.</a:t>
            </a:r>
          </a:p>
          <a:p>
            <a:endParaRPr lang="en-US" altLang="ko-KR" dirty="0"/>
          </a:p>
          <a:p>
            <a:r>
              <a:rPr lang="en-US" altLang="ko-KR" dirty="0"/>
              <a:t>USACO Silver competitors are probably 1200-1500 rated on CF, and Silver problems correspond to </a:t>
            </a:r>
            <a:r>
              <a:rPr lang="en-US" altLang="ko-KR" b="1" u="sng" dirty="0"/>
              <a:t>1200-1900</a:t>
            </a:r>
            <a:r>
              <a:rPr lang="en-US" altLang="ko-KR" dirty="0"/>
              <a:t> rated CF problems.</a:t>
            </a:r>
          </a:p>
          <a:p>
            <a:endParaRPr lang="en-US" altLang="ko-KR" dirty="0"/>
          </a:p>
          <a:p>
            <a:r>
              <a:rPr lang="en-US" altLang="ko-KR" dirty="0"/>
              <a:t>USACO Gold competitors are probably 1500-1800 rated on CF, and Gold problems correspond to </a:t>
            </a:r>
            <a:r>
              <a:rPr lang="en-US" altLang="ko-KR" b="1" u="sng" dirty="0"/>
              <a:t>1500-2200</a:t>
            </a:r>
            <a:r>
              <a:rPr lang="en-US" altLang="ko-KR" dirty="0"/>
              <a:t> rated CF problems.</a:t>
            </a:r>
          </a:p>
          <a:p>
            <a:endParaRPr lang="en-US" altLang="ko-KR" dirty="0"/>
          </a:p>
          <a:p>
            <a:r>
              <a:rPr lang="en-US" altLang="ko-KR" dirty="0"/>
              <a:t>USACO Platinum competitors are probably </a:t>
            </a:r>
            <a:r>
              <a:rPr lang="en-US" altLang="ko-KR" b="1" u="sng" dirty="0"/>
              <a:t>1650+</a:t>
            </a:r>
            <a:r>
              <a:rPr lang="en-US" altLang="ko-KR" dirty="0"/>
              <a:t> rated on CF, and Platinum problems correspond to 1900+ rated CF problems. (Note that at the Platinum level there is a lot of variation in CF ratings.)</a:t>
            </a:r>
            <a:endParaRPr lang="ko-KR" altLang="en-US" dirty="0"/>
          </a:p>
        </p:txBody>
      </p:sp>
    </p:spTree>
    <p:extLst>
      <p:ext uri="{BB962C8B-B14F-4D97-AF65-F5344CB8AC3E}">
        <p14:creationId xmlns:p14="http://schemas.microsoft.com/office/powerpoint/2010/main" val="9612104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Noto Sans CJK KR Black"/>
        <a:ea typeface="Noto Sans CJK KR Black"/>
        <a:cs typeface=""/>
      </a:majorFont>
      <a:minorFont>
        <a:latin typeface="Noto Sans CJK KR Regular"/>
        <a:ea typeface="Noto Sans CJK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2880</Words>
  <Application>Microsoft Office PowerPoint</Application>
  <PresentationFormat>와이드스크린</PresentationFormat>
  <Paragraphs>464</Paragraphs>
  <Slides>87</Slides>
  <Notes>14</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87</vt:i4>
      </vt:variant>
    </vt:vector>
  </HeadingPairs>
  <TitlesOfParts>
    <vt:vector size="98" baseType="lpstr">
      <vt:lpstr>210 만복이 R</vt:lpstr>
      <vt:lpstr>-apple-system</vt:lpstr>
      <vt:lpstr>Inter var</vt:lpstr>
      <vt:lpstr>Noto Sans CJK KR Black</vt:lpstr>
      <vt:lpstr>Noto Sans CJK KR Regular</vt:lpstr>
      <vt:lpstr>맑은 고딕</vt:lpstr>
      <vt:lpstr>Arial</vt:lpstr>
      <vt:lpstr>Consolas</vt:lpstr>
      <vt:lpstr>Wingdings</vt:lpstr>
      <vt:lpstr>Office 테마</vt:lpstr>
      <vt:lpstr>1_Office 테마</vt:lpstr>
      <vt:lpstr>USACO</vt:lpstr>
      <vt:lpstr>USACO 세부진행과정, 주의사항</vt:lpstr>
      <vt:lpstr>USACO 세부진행과정, 주의사항</vt:lpstr>
      <vt:lpstr>USACO 세부진행과정, 주의사항</vt:lpstr>
      <vt:lpstr>PowerPoint 프레젠테이션</vt:lpstr>
      <vt:lpstr>Input, Output 처리하기</vt:lpstr>
      <vt:lpstr>Input, Output</vt:lpstr>
      <vt:lpstr>Input Output 처리하기</vt:lpstr>
      <vt:lpstr>Codeforces</vt:lpstr>
      <vt:lpstr>골드바흐의 추측</vt:lpstr>
      <vt:lpstr>Simulation – Mixing Milk</vt:lpstr>
      <vt:lpstr>소수판별하기</vt:lpstr>
      <vt:lpstr>O(N)</vt:lpstr>
      <vt:lpstr>PowerPoint 프레젠테이션</vt:lpstr>
      <vt:lpstr>O(        )</vt:lpstr>
      <vt:lpstr>Prime Counting Function</vt:lpstr>
      <vt:lpstr>에라토스테네스의 체의 특징</vt:lpstr>
      <vt:lpstr>PowerPoint 프레젠테이션</vt:lpstr>
      <vt:lpstr>에라토스테네스의 체의 특징</vt:lpstr>
      <vt:lpstr>Complete Search</vt:lpstr>
      <vt:lpstr>맛보기: 분해합</vt:lpstr>
      <vt:lpstr>Basic Complete Search</vt:lpstr>
      <vt:lpstr>HW</vt:lpstr>
      <vt:lpstr>Recursion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Introduction to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Two-Pointers 1.</vt:lpstr>
      <vt:lpstr>투포인터가 뭔데?</vt:lpstr>
      <vt:lpstr> 투포인터란?</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Junwon Kim</dc:creator>
  <cp:lastModifiedBy>Junwon Kim</cp:lastModifiedBy>
  <cp:revision>12</cp:revision>
  <dcterms:created xsi:type="dcterms:W3CDTF">2024-08-04T15:37:20Z</dcterms:created>
  <dcterms:modified xsi:type="dcterms:W3CDTF">2024-10-16T09:44:21Z</dcterms:modified>
</cp:coreProperties>
</file>